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  <p:sldMasterId id="2147483698" r:id="rId2"/>
    <p:sldMasterId id="2147483764" r:id="rId3"/>
    <p:sldMasterId id="2147483823" r:id="rId4"/>
  </p:sldMasterIdLst>
  <p:notesMasterIdLst>
    <p:notesMasterId r:id="rId44"/>
  </p:notesMasterIdLst>
  <p:handoutMasterIdLst>
    <p:handoutMasterId r:id="rId45"/>
  </p:handoutMasterIdLst>
  <p:sldIdLst>
    <p:sldId id="1044" r:id="rId5"/>
    <p:sldId id="1045" r:id="rId6"/>
    <p:sldId id="1046" r:id="rId7"/>
    <p:sldId id="915" r:id="rId8"/>
    <p:sldId id="1056" r:id="rId9"/>
    <p:sldId id="1058" r:id="rId10"/>
    <p:sldId id="1055" r:id="rId11"/>
    <p:sldId id="1057" r:id="rId12"/>
    <p:sldId id="1060" r:id="rId13"/>
    <p:sldId id="1079" r:id="rId14"/>
    <p:sldId id="1086" r:id="rId15"/>
    <p:sldId id="1087" r:id="rId16"/>
    <p:sldId id="1059" r:id="rId17"/>
    <p:sldId id="1080" r:id="rId18"/>
    <p:sldId id="1081" r:id="rId19"/>
    <p:sldId id="1061" r:id="rId20"/>
    <p:sldId id="1062" r:id="rId21"/>
    <p:sldId id="1088" r:id="rId22"/>
    <p:sldId id="1082" r:id="rId23"/>
    <p:sldId id="1063" r:id="rId24"/>
    <p:sldId id="1064" r:id="rId25"/>
    <p:sldId id="1065" r:id="rId26"/>
    <p:sldId id="1066" r:id="rId27"/>
    <p:sldId id="1083" r:id="rId28"/>
    <p:sldId id="1067" r:id="rId29"/>
    <p:sldId id="1068" r:id="rId30"/>
    <p:sldId id="1069" r:id="rId31"/>
    <p:sldId id="1070" r:id="rId32"/>
    <p:sldId id="1071" r:id="rId33"/>
    <p:sldId id="1072" r:id="rId34"/>
    <p:sldId id="1073" r:id="rId35"/>
    <p:sldId id="1074" r:id="rId36"/>
    <p:sldId id="1084" r:id="rId37"/>
    <p:sldId id="1089" r:id="rId38"/>
    <p:sldId id="1075" r:id="rId39"/>
    <p:sldId id="1085" r:id="rId40"/>
    <p:sldId id="1076" r:id="rId41"/>
    <p:sldId id="1077" r:id="rId42"/>
    <p:sldId id="1078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13A18B1B-C52E-4B32-BF88-1B0F1C4F0456}">
          <p14:sldIdLst>
            <p14:sldId id="1044"/>
            <p14:sldId id="1045"/>
            <p14:sldId id="1046"/>
            <p14:sldId id="915"/>
            <p14:sldId id="1056"/>
            <p14:sldId id="1058"/>
            <p14:sldId id="1055"/>
            <p14:sldId id="1057"/>
            <p14:sldId id="1060"/>
            <p14:sldId id="1079"/>
            <p14:sldId id="1086"/>
            <p14:sldId id="1087"/>
            <p14:sldId id="1059"/>
            <p14:sldId id="1080"/>
            <p14:sldId id="1081"/>
            <p14:sldId id="1061"/>
            <p14:sldId id="1062"/>
            <p14:sldId id="1088"/>
            <p14:sldId id="1082"/>
            <p14:sldId id="1063"/>
            <p14:sldId id="1064"/>
            <p14:sldId id="1065"/>
            <p14:sldId id="1066"/>
            <p14:sldId id="1083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84"/>
            <p14:sldId id="1089"/>
            <p14:sldId id="1075"/>
            <p14:sldId id="1085"/>
            <p14:sldId id="1076"/>
            <p14:sldId id="1077"/>
            <p14:sldId id="1078"/>
          </p14:sldIdLst>
        </p14:section>
        <p14:section name="CREDITS &amp; COPYRIGHTS" id="{18636757-AC71-4832-B2EB-DBAB69615C8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880">
          <p15:clr>
            <a:srgbClr val="A4A3A4"/>
          </p15:clr>
        </p15:guide>
        <p15:guide id="7" pos="431">
          <p15:clr>
            <a:srgbClr val="A4A3A4"/>
          </p15:clr>
        </p15:guide>
        <p15:guide id="8" pos="5329">
          <p15:clr>
            <a:srgbClr val="A4A3A4"/>
          </p15:clr>
        </p15:guide>
        <p15:guide id="9" pos="5556" userDrawn="1">
          <p15:clr>
            <a:srgbClr val="A4A3A4"/>
          </p15:clr>
        </p15:guide>
        <p15:guide id="10" pos="249">
          <p15:clr>
            <a:srgbClr val="A4A3A4"/>
          </p15:clr>
        </p15:guide>
        <p15:guide id="11" pos="1474" userDrawn="1">
          <p15:clr>
            <a:srgbClr val="A4A3A4"/>
          </p15:clr>
        </p15:guide>
        <p15:guide id="12" pos="4286" userDrawn="1">
          <p15:clr>
            <a:srgbClr val="A4A3A4"/>
          </p15:clr>
        </p15:guide>
        <p15:guide id="13" pos="3288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AF3"/>
    <a:srgbClr val="D9D9D9"/>
    <a:srgbClr val="7F7F7F"/>
    <a:srgbClr val="49CEEF"/>
    <a:srgbClr val="1F608B"/>
    <a:srgbClr val="2C3E50"/>
    <a:srgbClr val="222A35"/>
    <a:srgbClr val="FFFFFF"/>
    <a:srgbClr val="2A9A72"/>
    <a:srgbClr val="1E2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6370" autoAdjust="0"/>
  </p:normalViewPr>
  <p:slideViewPr>
    <p:cSldViewPr>
      <p:cViewPr varScale="1">
        <p:scale>
          <a:sx n="62" d="100"/>
          <a:sy n="62" d="100"/>
        </p:scale>
        <p:origin x="34" y="355"/>
      </p:cViewPr>
      <p:guideLst>
        <p:guide orient="horz" pos="2251"/>
        <p:guide orient="horz" pos="3158"/>
        <p:guide orient="horz" pos="981"/>
        <p:guide pos="2880"/>
        <p:guide pos="431"/>
        <p:guide pos="5329"/>
        <p:guide pos="5556"/>
        <p:guide pos="249"/>
        <p:guide pos="1474"/>
        <p:guide pos="4286"/>
        <p:guide pos="3288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>
      <p:cViewPr varScale="1">
        <p:scale>
          <a:sx n="84" d="100"/>
          <a:sy n="84" d="100"/>
        </p:scale>
        <p:origin x="297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11/23/2022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11/23/2022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통계자료 작성 자동화를 발표 할 김영원입니다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프로젝트 소개인데 시작하기에 전에 이번 프로젝트에서 제가 어떤 점에</a:t>
            </a:r>
          </a:p>
          <a:p>
            <a:r>
              <a:rPr lang="ko-KR" altLang="en-US"/>
              <a:t>중점을 두고 개발했는지 말씀드려고 합니다</a:t>
            </a:r>
            <a:r>
              <a:rPr lang="en-US" altLang="ko-KR"/>
              <a:t>.</a:t>
            </a:r>
          </a:p>
          <a:p>
            <a:r>
              <a:rPr lang="ko-KR" altLang="en-US"/>
              <a:t>우선 평소랑 가장 달랐던 점은 전부 정해진 개발규칙 내에서 코딩을 해야했던 점입니다</a:t>
            </a:r>
            <a:r>
              <a:rPr lang="en-US" altLang="ko-KR"/>
              <a:t>.</a:t>
            </a:r>
          </a:p>
          <a:p>
            <a:r>
              <a:rPr lang="ko-KR" altLang="en-US"/>
              <a:t>협업에 있어서 규칙을 정하고 하는것의 필요성은 알고 있었지만 변수명까지 맞추는건 처음이여서</a:t>
            </a:r>
          </a:p>
          <a:p>
            <a:r>
              <a:rPr lang="ko-KR" altLang="en-US"/>
              <a:t>이번 기회에 다른 사람이 봐도 바로 최대한 알아보기 쉽게 </a:t>
            </a:r>
          </a:p>
          <a:p>
            <a:r>
              <a:rPr lang="ko-KR" altLang="en-US"/>
              <a:t>복잡하지않고 단순하고 직관적이게 짜보자</a:t>
            </a:r>
            <a:r>
              <a:rPr lang="en-US" altLang="ko-KR"/>
              <a:t>. </a:t>
            </a:r>
            <a:r>
              <a:rPr lang="ko-KR" altLang="en-US"/>
              <a:t>로 방향을 잡게 되었습니다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소스 코드는 발표 시간에 맞추기 위해 핵심인 부분만 넣었습니다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소스 코드에서 감사원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경찰청 같이 필요한 소관만 필터링합니다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43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데이터를 보시면 필요한 소관만 필터링된 것을 볼 수 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ko-KR" alt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489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소관별로 </a:t>
            </a:r>
            <a:r>
              <a:rPr lang="en-US" altLang="ko-KR" sz="1200">
                <a:solidFill>
                  <a:prstClr val="black"/>
                </a:solidFill>
              </a:rPr>
              <a:t>8</a:t>
            </a:r>
            <a:r>
              <a:rPr lang="ko-KR" altLang="en-US" sz="1200">
                <a:solidFill>
                  <a:prstClr val="black"/>
                </a:solidFill>
              </a:rPr>
              <a:t>회 반복하고 </a:t>
            </a:r>
            <a:r>
              <a:rPr lang="en-US" altLang="ko-KR" sz="1200">
                <a:solidFill>
                  <a:prstClr val="black"/>
                </a:solidFill>
              </a:rPr>
              <a:t>row</a:t>
            </a:r>
            <a:r>
              <a:rPr lang="ko-KR" altLang="en-US" sz="1200">
                <a:solidFill>
                  <a:prstClr val="black"/>
                </a:solidFill>
              </a:rPr>
              <a:t>별로 다 더해서 합계를 냅니다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222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각각 나눈 </a:t>
            </a:r>
            <a:r>
              <a:rPr lang="en-US" altLang="ko-KR" sz="1200">
                <a:solidFill>
                  <a:prstClr val="black"/>
                </a:solidFill>
              </a:rPr>
              <a:t>DT</a:t>
            </a:r>
            <a:r>
              <a:rPr lang="ko-KR" altLang="en-US" sz="1200">
                <a:solidFill>
                  <a:prstClr val="black"/>
                </a:solidFill>
              </a:rPr>
              <a:t>를 맞는 위치에 저장합니다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046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소스코드입니다</a:t>
            </a:r>
            <a:r>
              <a:rPr lang="en-US" altLang="ko-KR" sz="1200">
                <a:solidFill>
                  <a:prstClr val="black"/>
                </a:solidFill>
              </a:rPr>
              <a:t>. </a:t>
            </a:r>
            <a:r>
              <a:rPr lang="ko-KR" altLang="en-US" sz="1200">
                <a:solidFill>
                  <a:prstClr val="black"/>
                </a:solidFill>
              </a:rPr>
              <a:t>감사원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경찰청같이 소관명을 반복하면서 일반회계만을 추출합니다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첫 번째 루프에선 소관명이 감사원이고 일반회계만을 필터링 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407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DT</a:t>
            </a:r>
            <a:r>
              <a:rPr lang="ko-KR" altLang="en-US" sz="1200">
                <a:solidFill>
                  <a:prstClr val="black"/>
                </a:solidFill>
              </a:rPr>
              <a:t> </a:t>
            </a:r>
            <a:r>
              <a:rPr lang="en-US" altLang="ko-KR" sz="1200">
                <a:solidFill>
                  <a:prstClr val="black"/>
                </a:solidFill>
              </a:rPr>
              <a:t>row</a:t>
            </a:r>
            <a:r>
              <a:rPr lang="ko-KR" altLang="en-US" sz="1200">
                <a:solidFill>
                  <a:prstClr val="black"/>
                </a:solidFill>
              </a:rPr>
              <a:t>를 돌면서 감사원 일반회계의 합계를 냅니다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51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정리해서 전체적인 구성을 말씀드리면 항목별로 </a:t>
            </a:r>
            <a:r>
              <a:rPr lang="en-US" altLang="ko-KR" sz="1200">
                <a:solidFill>
                  <a:prstClr val="black"/>
                </a:solidFill>
              </a:rPr>
              <a:t>8</a:t>
            </a:r>
            <a:r>
              <a:rPr lang="ko-KR" altLang="en-US" sz="1200">
                <a:solidFill>
                  <a:prstClr val="black"/>
                </a:solidFill>
              </a:rPr>
              <a:t>회 반복하고 안에서 년도별로 </a:t>
            </a:r>
            <a:r>
              <a:rPr lang="en-US" altLang="ko-KR" sz="1200">
                <a:solidFill>
                  <a:prstClr val="black"/>
                </a:solidFill>
              </a:rPr>
              <a:t>2</a:t>
            </a:r>
            <a:r>
              <a:rPr lang="ko-KR" altLang="en-US" sz="1200">
                <a:solidFill>
                  <a:prstClr val="black"/>
                </a:solidFill>
              </a:rPr>
              <a:t>회 반복하는 구조입니다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136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마지막으로 비고란을 작성합니다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71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줄을 다 더해서 </a:t>
            </a:r>
            <a:r>
              <a:rPr lang="en-US" altLang="ko-KR" sz="1200">
                <a:solidFill>
                  <a:prstClr val="black"/>
                </a:solidFill>
              </a:rPr>
              <a:t>0</a:t>
            </a:r>
            <a:r>
              <a:rPr lang="ko-KR" altLang="en-US" sz="1200">
                <a:solidFill>
                  <a:prstClr val="black"/>
                </a:solidFill>
              </a:rPr>
              <a:t>이면 데이터 미존재로 판단합니다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382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해당하는 코드로 소관에 해당하는 줄을 다 더해서 </a:t>
            </a:r>
            <a:r>
              <a:rPr lang="en-US" altLang="ko-KR" sz="1200">
                <a:solidFill>
                  <a:prstClr val="black"/>
                </a:solidFill>
              </a:rPr>
              <a:t>0</a:t>
            </a:r>
            <a:r>
              <a:rPr lang="ko-KR" altLang="en-US" sz="1200">
                <a:solidFill>
                  <a:prstClr val="black"/>
                </a:solidFill>
              </a:rPr>
              <a:t>이면 데이터 미존재로 판단합니다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7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solidFill>
                  <a:prstClr val="black"/>
                </a:solidFill>
              </a:rPr>
              <a:t>그러면 다시 돌아와서 발표를 해보겠습니다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200">
                <a:solidFill>
                  <a:prstClr val="black"/>
                </a:solidFill>
              </a:rPr>
              <a:t>프로젝트 소개에서는 목차와 개요를 말씀드리겠습니다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solidFill>
                  <a:prstClr val="black"/>
                </a:solidFill>
              </a:rPr>
              <a:t>개발하면서 어떤 예외 처리를 했는지 보겠습니다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657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예외 처리에는 </a:t>
            </a:r>
            <a:r>
              <a:rPr lang="en-US" altLang="ko-KR" sz="1200">
                <a:solidFill>
                  <a:prstClr val="black"/>
                </a:solidFill>
              </a:rPr>
              <a:t>delay, Element Exsits, </a:t>
            </a:r>
            <a:r>
              <a:rPr lang="ko-KR" altLang="en-US" sz="1200">
                <a:solidFill>
                  <a:prstClr val="black"/>
                </a:solidFill>
              </a:rPr>
              <a:t>클릭이나 형식 시뮬레이트를 사용했습니다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알림창은 검색 클릭 후 </a:t>
            </a:r>
            <a:r>
              <a:rPr lang="en-US" altLang="ko-KR" sz="1200">
                <a:solidFill>
                  <a:prstClr val="black"/>
                </a:solidFill>
              </a:rPr>
              <a:t>Element Exsits </a:t>
            </a:r>
            <a:r>
              <a:rPr lang="ko-KR" altLang="en-US" sz="1200">
                <a:solidFill>
                  <a:prstClr val="black"/>
                </a:solidFill>
              </a:rPr>
              <a:t>확인하고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파일명이 제대로 저장되지 않기도 해서 형식 시뮬레이트를 썻다가 다시 해제하고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795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검색이나 다운전 로딩이 나오면 </a:t>
            </a:r>
            <a:r>
              <a:rPr lang="en-US" altLang="ko-KR" sz="1200">
                <a:solidFill>
                  <a:prstClr val="black"/>
                </a:solidFill>
              </a:rPr>
              <a:t>Delay</a:t>
            </a:r>
            <a:r>
              <a:rPr lang="ko-KR" altLang="en-US" sz="1200">
                <a:solidFill>
                  <a:prstClr val="black"/>
                </a:solidFill>
              </a:rPr>
              <a:t>를 사용했습니다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909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다른 예외처리는 </a:t>
            </a:r>
            <a:r>
              <a:rPr lang="en-US" altLang="ko-KR" sz="1200">
                <a:solidFill>
                  <a:prstClr val="black"/>
                </a:solidFill>
              </a:rPr>
              <a:t>1</a:t>
            </a:r>
            <a:r>
              <a:rPr lang="ko-KR" altLang="en-US" sz="1200">
                <a:solidFill>
                  <a:prstClr val="black"/>
                </a:solidFill>
              </a:rPr>
              <a:t>분 이상 걸릴 수 있는 다운로드 였는데요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설정해둔 시간동안 다운을 기다리고 시간을 초과했을 경우 로그를 찍고 다음으로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넘어가도록 만들었습니다</a:t>
            </a:r>
            <a:r>
              <a:rPr lang="en-US" altLang="ko-KR" sz="1200">
                <a:solidFill>
                  <a:prstClr val="black"/>
                </a:solidFill>
              </a:rPr>
              <a:t>. </a:t>
            </a:r>
            <a:r>
              <a:rPr lang="ko-KR" altLang="en-US" sz="1200">
                <a:solidFill>
                  <a:prstClr val="black"/>
                </a:solidFill>
              </a:rPr>
              <a:t>의미있는 로그를 찍으려고 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884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해당 코드입니다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시작전 파일 갯수 다운후 파일갯수를 비교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시간 초과시 로그찍고 다음으로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0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75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수행결과는 시트별로 나눠서 결과가 출력되는것을 확인했습니다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419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67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자체 평가 의견입니다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노력했던 점을 먼저 말씀드리면 로그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주석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프로젝트명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변수명인데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이거 그냥 맞춰서 하면 되지 않냐 그럴 수 있는데 지금까지 내가 편한대로 개발했기 때문에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이번에 다른 사람도 생각하기 위해서 로그나 주석은 최대한 의미있는 내용을 간결하게 전달하려고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노력했습니다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514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같은 관점에서 프로젝트명과 변수명도 철저히 지키려고 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머리로는 알고 있었는데 직접 해보려니 생각보다 익숙지 않아서 개발이 더 오래걸리기도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했던거 같습니다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59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solidFill>
                  <a:prstClr val="black"/>
                </a:solidFill>
              </a:rPr>
              <a:t>발표 순서는 프로젝트 개요를 보시고</a:t>
            </a:r>
          </a:p>
          <a:p>
            <a:r>
              <a:rPr lang="ko-KR" altLang="en-US" sz="1200">
                <a:solidFill>
                  <a:prstClr val="black"/>
                </a:solidFill>
              </a:rPr>
              <a:t>프로세스가 어떻게 수행하는지에 대한 절차</a:t>
            </a:r>
          </a:p>
          <a:p>
            <a:r>
              <a:rPr lang="ko-KR" altLang="en-US" sz="1200">
                <a:solidFill>
                  <a:prstClr val="black"/>
                </a:solidFill>
              </a:rPr>
              <a:t>그리고 결과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자체 피드백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마지막으로 시연 영상을 시청하겠습니다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이번엔 어려웠던 점을 보겠습니다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prstClr val="black"/>
                </a:solidFill>
              </a:rPr>
              <a:t>RE FrameWork</a:t>
            </a:r>
            <a:r>
              <a:rPr lang="ko-KR" altLang="en-US" sz="1200">
                <a:solidFill>
                  <a:prstClr val="black"/>
                </a:solidFill>
              </a:rPr>
              <a:t>와 비슷하게 짜려다 보니까 어려웠던거 같습니다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보통 저는 한꺼번에 다운을받고 다음으로 넘어가는 편이여서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다운에서 끝까지가고 다시 반복하도록 만드는 로직에 대해서 고민을 해야했습니다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411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다음 어려웠던 점은 모듈화였습니다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처음 시작할때는 작년 올해를 한번에 받아서 통합하고 저장하는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식이였는데 통합할 때 복잡해져서 다른 사람이 알아보기 쉽게 짠다는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처음 방향과 맞지 않기도 했고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작년과 올해 데이터를 나눠서 더 단순화 해보려고 코드를 수정했습니다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055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043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마지막으로 </a:t>
            </a:r>
            <a:r>
              <a:rPr lang="en-US" altLang="ko-KR" sz="1200">
                <a:solidFill>
                  <a:prstClr val="black"/>
                </a:solidFill>
              </a:rPr>
              <a:t>Config </a:t>
            </a:r>
            <a:r>
              <a:rPr lang="ko-KR" altLang="en-US" sz="1200">
                <a:solidFill>
                  <a:prstClr val="black"/>
                </a:solidFill>
              </a:rPr>
              <a:t>파일을 뽑고 싶습니다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외부 파일로 따로 관리한다는 관점은 확실히 이후 유지보수를 할때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좋은 생각인데 이것도 처음해보는거여서 익숙지 않아 힘들었고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데이터 저장에서도 기능은 같지만 조금씩 차이가 나서 고민하다 딕셔너리 형태로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접근을 했습니다</a:t>
            </a:r>
            <a:r>
              <a:rPr lang="en-US" altLang="ko-KR" sz="1200">
                <a:solidFill>
                  <a:prstClr val="black"/>
                </a:solidFill>
              </a:rPr>
              <a:t>. / </a:t>
            </a:r>
            <a:r>
              <a:rPr lang="ko-KR" altLang="en-US" sz="1200">
                <a:solidFill>
                  <a:prstClr val="black"/>
                </a:solidFill>
              </a:rPr>
              <a:t>나누고 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으로 나눠서 저장합니다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99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마지막으로 </a:t>
            </a:r>
            <a:r>
              <a:rPr lang="en-US" altLang="ko-KR" sz="1200">
                <a:solidFill>
                  <a:prstClr val="black"/>
                </a:solidFill>
              </a:rPr>
              <a:t>Config </a:t>
            </a:r>
            <a:r>
              <a:rPr lang="ko-KR" altLang="en-US" sz="1200">
                <a:solidFill>
                  <a:prstClr val="black"/>
                </a:solidFill>
              </a:rPr>
              <a:t>파일을 뽑고 싶습니다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외부 파일로 따로 관리한다는 관점은 확실히 이후 유지보수를 할때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좋은 생각인데 이것도 처음해보는거여서 익숙지 않아 힘들었고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데이터 저장에서도 기능은 같지만 조금씩 차이가 나서 고민하다 딕셔너리 형태로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접근을 했습니다</a:t>
            </a:r>
            <a:r>
              <a:rPr lang="en-US" altLang="ko-KR" sz="1200">
                <a:solidFill>
                  <a:prstClr val="black"/>
                </a:solidFill>
              </a:rPr>
              <a:t>. / </a:t>
            </a:r>
            <a:r>
              <a:rPr lang="ko-KR" altLang="en-US" sz="1200">
                <a:solidFill>
                  <a:prstClr val="black"/>
                </a:solidFill>
              </a:rPr>
              <a:t>나누고 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으로 나눠서 저장합니다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371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개발 규칙과 </a:t>
            </a:r>
            <a:r>
              <a:rPr lang="en-US" altLang="ko-KR" sz="1200">
                <a:solidFill>
                  <a:prstClr val="black"/>
                </a:solidFill>
              </a:rPr>
              <a:t>Config</a:t>
            </a:r>
            <a:r>
              <a:rPr lang="ko-KR" altLang="en-US" sz="1200">
                <a:solidFill>
                  <a:prstClr val="black"/>
                </a:solidFill>
              </a:rPr>
              <a:t>파일에서 맞지 않는 옷을 입은거 같은 어색함이 있었고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로그와 주석은 그냥 달면 되는거 아닌가 했는데 막상 달아보니 구구절절 아니고 간결하게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쓰기가 어려웠고 기초체력이라고 할 수 있는 설계와 모듈화가 중요하구나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나누고 보니 오히려 더 코드가 쉽게 간단해지고 짜기도 편했기 때문에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지금까지 코드를 완성하면 잘 돌아가니까 모듈화를 한다던지 주석이나 로그를 다듬는다 던지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그런건 소홀히 하는 경향이 있었는데 이번 기회에 다시금 중요성을 크게 느낄 수 있는 계기가 되었다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그래서 지금까지 개발자에게 필요한 가장 중요한 역량이 뭐냐고 물어본다면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검색능력 내가 필요한걸 찾고 오류도 검색해서 고칠 수 있는 능력이었는데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이번 프로젝트를 계기로 가장 중요한 역량은 설계와 모듈화로 바뀌게 되었다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91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마무리를 잘하자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007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442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마지막으로 시연 영상 보시겠습니다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485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개요는 처음에 받은 업무 메뉴얼에 있는걸로 썻습니다</a:t>
            </a:r>
            <a:r>
              <a:rPr lang="en-US" altLang="ko-KR"/>
              <a:t>.</a:t>
            </a:r>
          </a:p>
          <a:p>
            <a:r>
              <a:rPr lang="en-US" altLang="ko-KR"/>
              <a:t>4</a:t>
            </a:r>
            <a:r>
              <a:rPr lang="ko-KR" altLang="en-US"/>
              <a:t>일간 개발을 진행했고</a:t>
            </a:r>
            <a:r>
              <a:rPr lang="en-US" altLang="ko-KR"/>
              <a:t>. web, excel, mail </a:t>
            </a:r>
            <a:r>
              <a:rPr lang="ko-KR" altLang="en-US"/>
              <a:t>시스템을 개발했습니다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010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solidFill>
                  <a:prstClr val="black"/>
                </a:solidFill>
              </a:rPr>
              <a:t>본문인 프로세스 수행에서는 수행 절차와 예외 처리</a:t>
            </a:r>
            <a:r>
              <a:rPr lang="en-US" altLang="ko-KR" sz="1200">
                <a:solidFill>
                  <a:prstClr val="black"/>
                </a:solidFill>
              </a:rPr>
              <a:t>, </a:t>
            </a:r>
            <a:r>
              <a:rPr lang="ko-KR" altLang="en-US" sz="1200">
                <a:solidFill>
                  <a:prstClr val="black"/>
                </a:solidFill>
              </a:rPr>
              <a:t>그에 따른 결과까지 보시겠습니다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00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644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개발할 때 총 </a:t>
            </a:r>
            <a:r>
              <a:rPr lang="en-US" altLang="ko-KR" sz="1200">
                <a:solidFill>
                  <a:prstClr val="black"/>
                </a:solidFill>
              </a:rPr>
              <a:t>3</a:t>
            </a:r>
            <a:r>
              <a:rPr lang="ko-KR" altLang="en-US" sz="1200">
                <a:solidFill>
                  <a:prstClr val="black"/>
                </a:solidFill>
              </a:rPr>
              <a:t>부분으로 크게 나눠서 했는데 </a:t>
            </a:r>
            <a:r>
              <a:rPr lang="en-US" altLang="ko-KR" sz="1200">
                <a:solidFill>
                  <a:prstClr val="black"/>
                </a:solidFill>
              </a:rPr>
              <a:t>Init, Main, End</a:t>
            </a:r>
            <a:r>
              <a:rPr lang="ko-KR" altLang="en-US" sz="1200">
                <a:solidFill>
                  <a:prstClr val="black"/>
                </a:solidFill>
              </a:rPr>
              <a:t>로 나눴습니다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구조는 </a:t>
            </a:r>
            <a:r>
              <a:rPr lang="en-US" altLang="ko-KR" sz="1200">
                <a:solidFill>
                  <a:prstClr val="black"/>
                </a:solidFill>
              </a:rPr>
              <a:t>RE FrameWork</a:t>
            </a:r>
            <a:r>
              <a:rPr lang="ko-KR" altLang="en-US" sz="1200">
                <a:solidFill>
                  <a:prstClr val="black"/>
                </a:solidFill>
              </a:rPr>
              <a:t>랑 유사하게 만들어 보려고 했고요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처음 </a:t>
            </a:r>
            <a:r>
              <a:rPr lang="en-US" altLang="ko-KR" sz="1200">
                <a:solidFill>
                  <a:prstClr val="black"/>
                </a:solidFill>
              </a:rPr>
              <a:t>Init</a:t>
            </a:r>
            <a:r>
              <a:rPr lang="ko-KR" altLang="en-US" sz="1200">
                <a:solidFill>
                  <a:prstClr val="black"/>
                </a:solidFill>
              </a:rPr>
              <a:t>는 실행시 한번만 수행하고 반복 구간이 하나의 트랜잭션처럼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작동 할수 있도록 했습니다</a:t>
            </a:r>
            <a:r>
              <a:rPr lang="en-US" altLang="ko-KR" sz="1200">
                <a:solidFill>
                  <a:prstClr val="black"/>
                </a:solidFill>
              </a:rPr>
              <a:t>. </a:t>
            </a:r>
            <a:r>
              <a:rPr lang="ko-KR" altLang="en-US" sz="1200">
                <a:solidFill>
                  <a:prstClr val="black"/>
                </a:solidFill>
              </a:rPr>
              <a:t>데이터를 다운받고 필터링후 출력 이 과정을 반복해서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prstClr val="black"/>
                </a:solidFill>
              </a:rPr>
              <a:t>End</a:t>
            </a:r>
            <a:r>
              <a:rPr lang="ko-KR" altLang="en-US" sz="1200">
                <a:solidFill>
                  <a:prstClr val="black"/>
                </a:solidFill>
              </a:rPr>
              <a:t>로 끝내게 만들었습니다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4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반복 구간을 좀더 자세히 봐보겠습니다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파일 다운로드에서는 항목을 선택하고 년도를 선택하고 저장 합니다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499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필터링에서는 다운받은 데이터를 필요한 소관만 필터링해서 일반회계와 기타로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prstClr val="black"/>
                </a:solidFill>
              </a:rPr>
              <a:t>나눈 뒤 체크포인트로 쓰기 위해 각각 저장해 두었습니다</a:t>
            </a:r>
            <a:r>
              <a:rPr lang="en-US" altLang="ko-KR" sz="1200">
                <a:solidFill>
                  <a:prstClr val="black"/>
                </a:solidFill>
              </a:rPr>
              <a:t>.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0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5719514" cy="1944216"/>
          </a:xfrm>
        </p:spPr>
        <p:txBody>
          <a:bodyPr anchor="ctr"/>
          <a:lstStyle>
            <a:lvl1pPr algn="ctr">
              <a:defRPr sz="45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211421" cy="935682"/>
          </a:xfrm>
        </p:spPr>
        <p:txBody>
          <a:bodyPr anchor="ctr"/>
          <a:lstStyle>
            <a:lvl1pPr marL="0" indent="0" algn="r">
              <a:buNone/>
              <a:defRPr sz="18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806AE780-5361-49C3-9E63-C5BA3BDBAB9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3D2EE-DB03-49BE-8799-D61A60F1F5C3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EFFD09-48BC-4833-B5CE-02BF474012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B87E7E-43E7-4AF7-8528-C70F523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FA72BDEA-FCD4-4B6A-8F93-78CEA73264E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7D8F52-0FBD-47DD-A025-CFA3B29BCF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60269F-271B-4812-A5BD-C4AB8B32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928" y="-38694"/>
            <a:ext cx="4969464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048" y="1286870"/>
            <a:ext cx="3889344" cy="1325563"/>
          </a:xfrm>
        </p:spPr>
        <p:txBody>
          <a:bodyPr>
            <a:normAutofit/>
          </a:bodyPr>
          <a:lstStyle>
            <a:lvl1pPr marL="0" indent="0" algn="just">
              <a:buNone/>
              <a:defRPr sz="1500" cap="all" baseline="0"/>
            </a:lvl1pPr>
            <a:lvl2pPr marL="342900" indent="0" algn="r">
              <a:buNone/>
              <a:defRPr/>
            </a:lvl2pPr>
            <a:lvl3pPr marL="685800" indent="0" algn="r">
              <a:buNone/>
              <a:defRPr/>
            </a:lvl3pPr>
            <a:lvl4pPr marL="1028700" indent="0" algn="r">
              <a:buNone/>
              <a:defRPr/>
            </a:lvl4pPr>
            <a:lvl5pPr marL="1371600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48252"/>
            <a:ext cx="30861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8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720" y="4724401"/>
            <a:ext cx="3308474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35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283731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852936"/>
            <a:ext cx="3816424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8024" y="5047036"/>
            <a:ext cx="3816424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450558" y="2170938"/>
            <a:ext cx="4886158" cy="3073534"/>
          </a:xfrm>
        </p:spPr>
        <p:txBody>
          <a:bodyPr wrap="square">
            <a:spAutoFit/>
          </a:bodyPr>
          <a:lstStyle>
            <a:lvl1pPr marL="0" indent="0">
              <a:buNone/>
              <a:defRPr sz="21525" b="1" kern="0" spc="8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4932040" y="4754879"/>
            <a:ext cx="673331" cy="99753"/>
          </a:xfrm>
          <a:prstGeom prst="rect">
            <a:avLst/>
          </a:prstGeom>
          <a:solidFill>
            <a:srgbClr val="4AC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2062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14" y="806742"/>
            <a:ext cx="4158462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514" y="3000841"/>
            <a:ext cx="4158462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12" y="2011650"/>
            <a:ext cx="4886157" cy="3073534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1525" b="1" kern="0" spc="8" baseline="0" dirty="0">
                <a:solidFill>
                  <a:srgbClr val="49CEEF"/>
                </a:solidFill>
                <a:latin typeface="Arial Black" panose="020B0A04020102020204" pitchFamily="34" charset="0"/>
              </a:defRPr>
            </a:lvl1pPr>
          </a:lstStyle>
          <a:p>
            <a:pPr marL="171450" lvl="0" indent="-17145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251521" y="2708685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3100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C59143D0-FCAF-41FB-A492-540C43DB83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071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0715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393D0A2B-8CA2-4129-B929-D9E67C2B600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0848"/>
            <a:ext cx="78867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D7B3B274-7B3E-4E06-9B7D-FB0F9E4DD9B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F1F8B5-C38A-4C79-8C7A-E92064C49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414758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4177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4177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740D3-9A63-4C53-B603-AFD5EA4CA9CD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9F662AB-A8A3-470F-9DCD-352D47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46823F7-560F-47A1-9C6B-36CC8094373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39063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812"/>
            <a:ext cx="539063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700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57008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3F1024-EF52-4829-ACC7-45E662D8E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2121" y="-30569"/>
            <a:ext cx="349188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8B0F8-B40D-4A4E-B27D-5EF16C09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90A16866-A797-497B-A805-B8495A4782F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00" y="365126"/>
            <a:ext cx="664365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585220" y="-230809"/>
            <a:ext cx="2456920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81CE4-8F55-4D35-A8A0-65318B7E1DE5}"/>
              </a:ext>
            </a:extLst>
          </p:cNvPr>
          <p:cNvSpPr/>
          <p:nvPr userDrawn="1"/>
        </p:nvSpPr>
        <p:spPr>
          <a:xfrm>
            <a:off x="845587" y="1343211"/>
            <a:ext cx="673331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4781C0-54CA-4BFB-9E7D-758C840C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679304BB-F47B-412D-98CB-4648E454940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3"/>
            <a:ext cx="9144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37312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7312"/>
            <a:ext cx="30861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AA8E90-1821-4DCE-98D4-E1849A57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8460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7A131-9B76-4E64-AD97-136DDE626FB1}"/>
              </a:ext>
            </a:extLst>
          </p:cNvPr>
          <p:cNvSpPr/>
          <p:nvPr userDrawn="1"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315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46304"/>
            <a:ext cx="82296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400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39461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6"/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4930" y="341033"/>
            <a:ext cx="291414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4104"/>
            <a:ext cx="82296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678099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71695434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66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통계자료 작성 자동화</a:t>
            </a:r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김영원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A5452-376D-464E-9B77-487F46B58A20}"/>
              </a:ext>
            </a:extLst>
          </p:cNvPr>
          <p:cNvSpPr txBox="1"/>
          <p:nvPr/>
        </p:nvSpPr>
        <p:spPr>
          <a:xfrm>
            <a:off x="448887" y="764704"/>
            <a:ext cx="36370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/>
            <a:r>
              <a:rPr lang="en-US" sz="4950">
                <a:solidFill>
                  <a:srgbClr val="E7E6E6">
                    <a:lumMod val="9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YOUR</a:t>
            </a:r>
            <a:r>
              <a:rPr lang="en-US" sz="3600">
                <a:solidFill>
                  <a:srgbClr val="E7E6E6">
                    <a:lumMod val="90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950" b="1">
                <a:solidFill>
                  <a:srgbClr val="E7E6E6">
                    <a:lumMod val="50000"/>
                  </a:srgbClr>
                </a:solidFill>
                <a:latin typeface="Calibri Light" panose="020F0302020204030204"/>
                <a:cs typeface="Arial" panose="020B0604020202020204" pitchFamily="34" charset="0"/>
              </a:rPr>
              <a:t>LOGO</a:t>
            </a:r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91C1434-6E96-5DF4-C6D4-381F2328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3097398" cy="5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AC18D61-F64A-AF85-21A5-9BA0ACB8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DT</a:t>
            </a:r>
            <a:r>
              <a:rPr lang="ko-KR" altLang="en-US">
                <a:latin typeface="+mn-ea"/>
              </a:rPr>
              <a:t> 필터링 소스코드</a:t>
            </a:r>
            <a:endParaRPr lang="en-US">
              <a:latin typeface="+mn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D574B7-67B0-3ECE-1400-7FCAD84FE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085578"/>
            <a:ext cx="5212080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F837AD4-B958-F76E-6267-6EEC6D95F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58" y="1984281"/>
            <a:ext cx="7308304" cy="382098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227FEB-EBF3-633C-9766-68C28C00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Filtered_DT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FE26CB-901B-58CC-57F5-9CB68061ACB6}"/>
              </a:ext>
            </a:extLst>
          </p:cNvPr>
          <p:cNvSpPr/>
          <p:nvPr/>
        </p:nvSpPr>
        <p:spPr>
          <a:xfrm>
            <a:off x="2032056" y="2185200"/>
            <a:ext cx="451712" cy="362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8973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F837AD4-B958-F76E-6267-6EEC6D95F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58" y="1984281"/>
            <a:ext cx="7308304" cy="382098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227FEB-EBF3-633C-9766-68C28C00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</a:t>
            </a:r>
            <a:endParaRPr 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FE26CB-901B-58CC-57F5-9CB68061ACB6}"/>
              </a:ext>
            </a:extLst>
          </p:cNvPr>
          <p:cNvSpPr/>
          <p:nvPr/>
        </p:nvSpPr>
        <p:spPr>
          <a:xfrm>
            <a:off x="1115616" y="2185200"/>
            <a:ext cx="6624736" cy="1747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90767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03315B51-C6C6-B721-D34C-795FD0687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4" y="1848956"/>
            <a:ext cx="7825740" cy="4244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59C332-2BFC-AB18-3459-5BDCF67F6A2A}"/>
              </a:ext>
            </a:extLst>
          </p:cNvPr>
          <p:cNvSpPr/>
          <p:nvPr/>
        </p:nvSpPr>
        <p:spPr>
          <a:xfrm>
            <a:off x="1547664" y="2700036"/>
            <a:ext cx="1584176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A1D69-846E-E78A-1420-4460F80F6027}"/>
              </a:ext>
            </a:extLst>
          </p:cNvPr>
          <p:cNvSpPr/>
          <p:nvPr/>
        </p:nvSpPr>
        <p:spPr>
          <a:xfrm>
            <a:off x="1547664" y="4356220"/>
            <a:ext cx="1584176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B6E7F36-E8E2-41FF-8795-8DEFBC7B34D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131840" y="3357400"/>
            <a:ext cx="288032" cy="98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D45269-FA93-8143-AA9C-E978DD00270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131840" y="5013584"/>
            <a:ext cx="288032" cy="98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4070A2-D6F2-28D5-D783-8B8AD8730B27}"/>
              </a:ext>
            </a:extLst>
          </p:cNvPr>
          <p:cNvSpPr txBox="1"/>
          <p:nvPr/>
        </p:nvSpPr>
        <p:spPr>
          <a:xfrm>
            <a:off x="3275856" y="2988068"/>
            <a:ext cx="228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Filtered </a:t>
            </a:r>
            <a:r>
              <a:rPr lang="ko-KR" altLang="en-US" b="1">
                <a:solidFill>
                  <a:srgbClr val="FF0000"/>
                </a:solidFill>
              </a:rPr>
              <a:t>일반회계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8EAD4-3E9A-D262-B826-DD136D4BC52C}"/>
              </a:ext>
            </a:extLst>
          </p:cNvPr>
          <p:cNvSpPr txBox="1"/>
          <p:nvPr/>
        </p:nvSpPr>
        <p:spPr>
          <a:xfrm>
            <a:off x="3293850" y="4644252"/>
            <a:ext cx="228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Filtered </a:t>
            </a:r>
            <a:r>
              <a:rPr lang="ko-KR" altLang="en-US" b="1">
                <a:solidFill>
                  <a:srgbClr val="FF0000"/>
                </a:solidFill>
              </a:rPr>
              <a:t>기타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55E503-DF6A-FD2D-1ECB-3E1D1D33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05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55E503-DF6A-FD2D-1ECB-3E1D1D33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 소스코드</a:t>
            </a:r>
            <a:endParaRPr lang="en-US"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7EBE4F-F6D1-9D91-42AD-8BBA6F84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29043"/>
            <a:ext cx="649224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8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55E503-DF6A-FD2D-1ECB-3E1D1D33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엑셀 출력 소스코드</a:t>
            </a:r>
            <a:endParaRPr 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95828-9A41-045F-10AD-9BD04C98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40" y="1844824"/>
            <a:ext cx="553974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2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813CE4-58A9-0552-E00A-6B5BCC77CCBA}"/>
              </a:ext>
            </a:extLst>
          </p:cNvPr>
          <p:cNvSpPr/>
          <p:nvPr/>
        </p:nvSpPr>
        <p:spPr>
          <a:xfrm>
            <a:off x="1331640" y="1658218"/>
            <a:ext cx="6624736" cy="40030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A11F8-51A0-992E-027D-C547E8EFE88E}"/>
              </a:ext>
            </a:extLst>
          </p:cNvPr>
          <p:cNvSpPr txBox="1"/>
          <p:nvPr/>
        </p:nvSpPr>
        <p:spPr>
          <a:xfrm>
            <a:off x="1331640" y="1792363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항목별 </a:t>
            </a:r>
            <a:r>
              <a:rPr lang="en-US" altLang="ko-KR" sz="2000"/>
              <a:t>8</a:t>
            </a:r>
            <a:r>
              <a:rPr lang="ko-KR" altLang="en-US" sz="2000"/>
              <a:t>회 반복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382E79-C5F2-2BDE-9054-C094B79CBE76}"/>
              </a:ext>
            </a:extLst>
          </p:cNvPr>
          <p:cNvSpPr/>
          <p:nvPr/>
        </p:nvSpPr>
        <p:spPr>
          <a:xfrm>
            <a:off x="1916088" y="2313037"/>
            <a:ext cx="5455840" cy="3122168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2D743-3A99-6524-BA7B-35E9BF3517FD}"/>
              </a:ext>
            </a:extLst>
          </p:cNvPr>
          <p:cNvSpPr txBox="1"/>
          <p:nvPr/>
        </p:nvSpPr>
        <p:spPr>
          <a:xfrm>
            <a:off x="1331640" y="2492896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작년</a:t>
            </a:r>
            <a:r>
              <a:rPr lang="en-US" altLang="ko-KR" sz="2000"/>
              <a:t>, </a:t>
            </a:r>
            <a:r>
              <a:rPr lang="ko-KR" altLang="en-US" sz="2000"/>
              <a:t>올해 </a:t>
            </a:r>
            <a:r>
              <a:rPr lang="en-US" altLang="ko-KR" sz="2000"/>
              <a:t>2</a:t>
            </a:r>
            <a:r>
              <a:rPr lang="ko-KR" altLang="en-US" sz="2000"/>
              <a:t>회 반복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52A1CB-1A9B-7280-EE8C-63F66058B590}"/>
              </a:ext>
            </a:extLst>
          </p:cNvPr>
          <p:cNvSpPr/>
          <p:nvPr/>
        </p:nvSpPr>
        <p:spPr>
          <a:xfrm>
            <a:off x="2483768" y="3100640"/>
            <a:ext cx="4437541" cy="2034710"/>
          </a:xfrm>
          <a:prstGeom prst="round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C9BB5-0FFC-6ACF-7DC5-2E4849E89646}"/>
              </a:ext>
            </a:extLst>
          </p:cNvPr>
          <p:cNvSpPr txBox="1"/>
          <p:nvPr/>
        </p:nvSpPr>
        <p:spPr>
          <a:xfrm>
            <a:off x="1390632" y="3945330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일반회계</a:t>
            </a:r>
            <a:r>
              <a:rPr lang="en-US" altLang="ko-KR" sz="2000"/>
              <a:t>, </a:t>
            </a:r>
            <a:r>
              <a:rPr lang="ko-KR" altLang="en-US" sz="2000"/>
              <a:t>기타 엑셀에 출력</a:t>
            </a:r>
          </a:p>
        </p:txBody>
      </p:sp>
    </p:spTree>
    <p:extLst>
      <p:ext uri="{BB962C8B-B14F-4D97-AF65-F5344CB8AC3E}">
        <p14:creationId xmlns:p14="http://schemas.microsoft.com/office/powerpoint/2010/main" val="35148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D110334-20F6-2254-C02A-A38930B6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0" y="1879436"/>
            <a:ext cx="7818120" cy="421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종료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59C332-2BFC-AB18-3459-5BDCF67F6A2A}"/>
              </a:ext>
            </a:extLst>
          </p:cNvPr>
          <p:cNvSpPr/>
          <p:nvPr/>
        </p:nvSpPr>
        <p:spPr>
          <a:xfrm>
            <a:off x="5689018" y="2697613"/>
            <a:ext cx="2709237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C2BB96-A97C-68D6-FC90-E912BFA2BD01}"/>
              </a:ext>
            </a:extLst>
          </p:cNvPr>
          <p:cNvSpPr/>
          <p:nvPr/>
        </p:nvSpPr>
        <p:spPr>
          <a:xfrm>
            <a:off x="5689019" y="4360388"/>
            <a:ext cx="2709237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FA064F-A55D-1E59-D843-7ED8F5F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비고 확인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799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D110334-20F6-2254-C02A-A38930B6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0" y="1879436"/>
            <a:ext cx="7818120" cy="421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종료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C2BB96-A97C-68D6-FC90-E912BFA2BD01}"/>
              </a:ext>
            </a:extLst>
          </p:cNvPr>
          <p:cNvSpPr/>
          <p:nvPr/>
        </p:nvSpPr>
        <p:spPr>
          <a:xfrm>
            <a:off x="1475657" y="4360388"/>
            <a:ext cx="6922600" cy="148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FA064F-A55D-1E59-D843-7ED8F5F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비고 확인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33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종료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19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FA064F-A55D-1E59-D843-7ED8F5F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비고 확인 소스코드</a:t>
            </a:r>
            <a:endParaRPr lang="en-US">
              <a:latin typeface="+mn-ea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9D76FB6-F3F3-6A63-BCCF-2AF99BE20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49" y="1939721"/>
            <a:ext cx="4284702" cy="41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9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프로젝트 소개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목차 및 프로젝트 개요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프로세스 </a:t>
            </a:r>
            <a:br>
              <a:rPr lang="en-US" altLang="ko-KR"/>
            </a:br>
            <a:r>
              <a:rPr lang="ko-KR" altLang="en-US"/>
              <a:t>예외 처리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프로세스 실행 중 예외 처리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201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</a:t>
            </a:r>
            <a:r>
              <a:rPr lang="en-US" altLang="ko-KR"/>
              <a:t> 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1246E00-B32D-30D9-078B-390E81765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33154"/>
            <a:ext cx="4335780" cy="1318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DEA51B-1D2F-4D1E-5974-9676EE02920E}"/>
              </a:ext>
            </a:extLst>
          </p:cNvPr>
          <p:cNvSpPr txBox="1"/>
          <p:nvPr/>
        </p:nvSpPr>
        <p:spPr>
          <a:xfrm>
            <a:off x="5485576" y="1484784"/>
            <a:ext cx="3262888" cy="24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/>
              <a:t>1. Delay</a:t>
            </a:r>
          </a:p>
          <a:p>
            <a:pPr>
              <a:lnSpc>
                <a:spcPct val="200000"/>
              </a:lnSpc>
            </a:pPr>
            <a:r>
              <a:rPr lang="en-US" altLang="ko-KR" sz="2000"/>
              <a:t>2. Element Exists</a:t>
            </a:r>
          </a:p>
          <a:p>
            <a:pPr>
              <a:lnSpc>
                <a:spcPct val="200000"/>
              </a:lnSpc>
            </a:pPr>
            <a:r>
              <a:rPr lang="en-US" altLang="ko-KR" sz="2000"/>
              <a:t>3. </a:t>
            </a:r>
            <a:r>
              <a:rPr lang="ko-KR" altLang="en-US" sz="2000"/>
              <a:t>클릭 시뮬레이트</a:t>
            </a:r>
            <a:endParaRPr lang="en-US" altLang="ko-KR" sz="2000"/>
          </a:p>
          <a:p>
            <a:pPr>
              <a:lnSpc>
                <a:spcPct val="200000"/>
              </a:lnSpc>
            </a:pPr>
            <a:r>
              <a:rPr lang="en-US" altLang="ko-KR" sz="2000"/>
              <a:t>4. </a:t>
            </a:r>
            <a:r>
              <a:rPr lang="ko-KR" altLang="en-US" sz="2000"/>
              <a:t>형식 시뮬레이트</a:t>
            </a:r>
            <a:endParaRPr lang="en-US" altLang="ko-KR" sz="20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D6EB86-5F4D-A499-2049-8C8582885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26349"/>
            <a:ext cx="4548067" cy="28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 </a:t>
            </a:r>
            <a:r>
              <a:rPr lang="en-US" altLang="ko-KR"/>
              <a:t>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2BBA74D-DE0F-434F-DE5C-3668A722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9" y="1484784"/>
            <a:ext cx="6831722" cy="41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 </a:t>
            </a:r>
            <a:r>
              <a:rPr lang="en-US" altLang="ko-KR"/>
              <a:t>2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1974DB5-4B06-3C3E-9778-F7C2E3649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1" y="1658219"/>
            <a:ext cx="4328160" cy="166878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314F921-D015-438D-4795-59558567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1" y="3700062"/>
            <a:ext cx="7193280" cy="190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BDC8B3-2182-1353-69B6-23AF704AD8FB}"/>
              </a:ext>
            </a:extLst>
          </p:cNvPr>
          <p:cNvSpPr/>
          <p:nvPr/>
        </p:nvSpPr>
        <p:spPr>
          <a:xfrm>
            <a:off x="646311" y="3856674"/>
            <a:ext cx="7193280" cy="795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9858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예외 처리 </a:t>
            </a:r>
            <a:r>
              <a:rPr lang="en-US" altLang="ko-KR"/>
              <a:t>2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39BAE-44B9-B580-F56A-0CB9A35F0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 altLang="ko-KR">
                <a:latin typeface="+mn-ea"/>
              </a:rPr>
              <a:t>1</a:t>
            </a:r>
            <a:r>
              <a:rPr lang="ko-KR" altLang="en-US">
                <a:latin typeface="+mn-ea"/>
              </a:rPr>
              <a:t>분 이상 다운로드 소스코드</a:t>
            </a:r>
            <a:endParaRPr 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02C6F-B42E-DD2A-C56A-898F6FCB9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06349"/>
            <a:ext cx="2937092" cy="41751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54CC47-C900-D2DB-E665-0ABC9A4DA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18485"/>
            <a:ext cx="3664822" cy="42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프로젝트 </a:t>
            </a:r>
            <a:br>
              <a:rPr lang="en-US" altLang="ko-KR"/>
            </a:br>
            <a:r>
              <a:rPr lang="ko-KR" altLang="en-US"/>
              <a:t>수행 결과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수행 결과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237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수행 결과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95FE31A-698A-EEDC-C4D7-F1F913803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84784"/>
            <a:ext cx="8041955" cy="3600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6ABEF0-05FB-92A1-2DBA-67C1A912C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5468"/>
            <a:ext cx="7239000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9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자체 </a:t>
            </a:r>
            <a:br>
              <a:rPr lang="en-US" altLang="ko-KR"/>
            </a:br>
            <a:r>
              <a:rPr lang="ko-KR" altLang="en-US"/>
              <a:t>평가 의견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노력한 점 및 프로젝트 소감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445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노력한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E97EA1-D0B7-8492-B691-9F555A445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78178"/>
            <a:ext cx="3169143" cy="3888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98DC32-9EAC-C9DD-A8B6-1013EE63C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53" y="2522858"/>
            <a:ext cx="3860079" cy="330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97A1B4-516A-9476-6852-299D65B22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19573"/>
            <a:ext cx="2649796" cy="293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F1DBD7-029E-B43E-35FD-880CA767D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44480"/>
            <a:ext cx="4272680" cy="3484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13E14E-3A72-D779-6AF1-F458BF96ADB1}"/>
              </a:ext>
            </a:extLst>
          </p:cNvPr>
          <p:cNvSpPr/>
          <p:nvPr/>
        </p:nvSpPr>
        <p:spPr>
          <a:xfrm>
            <a:off x="4473619" y="1978178"/>
            <a:ext cx="4418861" cy="1450822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B2BD7-FDBF-6E2E-35DF-60DB2F595FE1}"/>
              </a:ext>
            </a:extLst>
          </p:cNvPr>
          <p:cNvSpPr txBox="1"/>
          <p:nvPr/>
        </p:nvSpPr>
        <p:spPr>
          <a:xfrm>
            <a:off x="755576" y="1473553"/>
            <a:ext cx="84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7FA3B-72F6-02DB-DF6A-49D8E599FA41}"/>
              </a:ext>
            </a:extLst>
          </p:cNvPr>
          <p:cNvSpPr txBox="1"/>
          <p:nvPr/>
        </p:nvSpPr>
        <p:spPr>
          <a:xfrm>
            <a:off x="4427984" y="1478371"/>
            <a:ext cx="84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641736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노력한 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29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B2BD7-FDBF-6E2E-35DF-60DB2F595FE1}"/>
              </a:ext>
            </a:extLst>
          </p:cNvPr>
          <p:cNvSpPr txBox="1"/>
          <p:nvPr/>
        </p:nvSpPr>
        <p:spPr>
          <a:xfrm>
            <a:off x="755576" y="147355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프로젝트명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7FA3B-72F6-02DB-DF6A-49D8E599FA41}"/>
              </a:ext>
            </a:extLst>
          </p:cNvPr>
          <p:cNvSpPr txBox="1"/>
          <p:nvPr/>
        </p:nvSpPr>
        <p:spPr>
          <a:xfrm>
            <a:off x="3779912" y="147837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변수명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4080C5-D519-0A0F-0800-708D71974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78178"/>
            <a:ext cx="2705100" cy="3649980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3BB45FE3-91DC-AF97-2841-0B16AE60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988840"/>
            <a:ext cx="5289084" cy="24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9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C269A10-CDB0-EF77-6C87-E86C37AC47BA}"/>
              </a:ext>
            </a:extLst>
          </p:cNvPr>
          <p:cNvCxnSpPr>
            <a:cxnSpLocks/>
          </p:cNvCxnSpPr>
          <p:nvPr/>
        </p:nvCxnSpPr>
        <p:spPr>
          <a:xfrm>
            <a:off x="2092181" y="3806403"/>
            <a:ext cx="611099" cy="812937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D68AC63-22E3-18BF-A9BC-CC1DBE507139}"/>
              </a:ext>
            </a:extLst>
          </p:cNvPr>
          <p:cNvCxnSpPr>
            <a:cxnSpLocks/>
          </p:cNvCxnSpPr>
          <p:nvPr/>
        </p:nvCxnSpPr>
        <p:spPr>
          <a:xfrm flipV="1">
            <a:off x="3271417" y="3732914"/>
            <a:ext cx="689420" cy="886426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E7A3A35-EB4B-C166-34A9-7FA3957A8D1B}"/>
              </a:ext>
            </a:extLst>
          </p:cNvPr>
          <p:cNvCxnSpPr>
            <a:cxnSpLocks/>
          </p:cNvCxnSpPr>
          <p:nvPr/>
        </p:nvCxnSpPr>
        <p:spPr>
          <a:xfrm>
            <a:off x="5179715" y="3732914"/>
            <a:ext cx="738445" cy="958256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08C588-9A56-CE25-0D8E-05452F019D25}"/>
              </a:ext>
            </a:extLst>
          </p:cNvPr>
          <p:cNvCxnSpPr>
            <a:cxnSpLocks/>
          </p:cNvCxnSpPr>
          <p:nvPr/>
        </p:nvCxnSpPr>
        <p:spPr>
          <a:xfrm flipV="1">
            <a:off x="6345863" y="3778678"/>
            <a:ext cx="682243" cy="794898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noProof="1"/>
              <a:t>목차</a:t>
            </a:r>
            <a:endParaRPr lang="en-US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2918BE-553F-4B18-87B2-24CE1470BA8C}"/>
              </a:ext>
            </a:extLst>
          </p:cNvPr>
          <p:cNvSpPr/>
          <p:nvPr/>
        </p:nvSpPr>
        <p:spPr>
          <a:xfrm>
            <a:off x="2051720" y="3879226"/>
            <a:ext cx="2034000" cy="203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4858F7-0DED-4C5F-99CE-96A320BE05F0}"/>
              </a:ext>
            </a:extLst>
          </p:cNvPr>
          <p:cNvSpPr/>
          <p:nvPr/>
        </p:nvSpPr>
        <p:spPr>
          <a:xfrm>
            <a:off x="549093" y="1916832"/>
            <a:ext cx="2034225" cy="2034225"/>
          </a:xfrm>
          <a:prstGeom prst="ellipse">
            <a:avLst/>
          </a:prstGeom>
          <a:solidFill>
            <a:srgbClr val="77D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DCC76C-41C1-48BA-924B-88E87F244443}"/>
              </a:ext>
            </a:extLst>
          </p:cNvPr>
          <p:cNvSpPr/>
          <p:nvPr/>
        </p:nvSpPr>
        <p:spPr>
          <a:xfrm>
            <a:off x="5083767" y="3875336"/>
            <a:ext cx="2034000" cy="203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FB1C2F-694C-4E27-84B4-51AEDBE2E877}"/>
              </a:ext>
            </a:extLst>
          </p:cNvPr>
          <p:cNvSpPr/>
          <p:nvPr/>
        </p:nvSpPr>
        <p:spPr>
          <a:xfrm>
            <a:off x="3554887" y="1916832"/>
            <a:ext cx="2034225" cy="2034225"/>
          </a:xfrm>
          <a:prstGeom prst="ellipse">
            <a:avLst/>
          </a:pr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931A1F-213D-4631-9732-CE39D7237FBE}"/>
              </a:ext>
            </a:extLst>
          </p:cNvPr>
          <p:cNvSpPr/>
          <p:nvPr/>
        </p:nvSpPr>
        <p:spPr>
          <a:xfrm>
            <a:off x="6560682" y="1916832"/>
            <a:ext cx="2034225" cy="2034225"/>
          </a:xfrm>
          <a:prstGeom prst="ellipse">
            <a:avLst/>
          </a:pr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3A871-2B0F-49E8-8DE8-0A8764B33D44}"/>
              </a:ext>
            </a:extLst>
          </p:cNvPr>
          <p:cNvSpPr txBox="1"/>
          <p:nvPr/>
        </p:nvSpPr>
        <p:spPr>
          <a:xfrm>
            <a:off x="809014" y="2772361"/>
            <a:ext cx="151438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개요</a:t>
            </a:r>
            <a:endParaRPr lang="en-US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7CF111-A838-41CA-A56E-86A47853AF4E}"/>
              </a:ext>
            </a:extLst>
          </p:cNvPr>
          <p:cNvSpPr txBox="1"/>
          <p:nvPr/>
        </p:nvSpPr>
        <p:spPr>
          <a:xfrm>
            <a:off x="3814809" y="2656945"/>
            <a:ext cx="1514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</a:t>
            </a:r>
            <a:endParaRPr lang="en-US" altLang="ko-KR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수행 결과</a:t>
            </a:r>
            <a:endParaRPr lang="en-US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6820605" y="2772361"/>
            <a:ext cx="151438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시연 동영상</a:t>
            </a:r>
            <a:endParaRPr lang="en-US" sz="1500" b="1" i="1" noProof="1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DAE61-B0D0-4F7C-9669-49875994EDA0}"/>
              </a:ext>
            </a:extLst>
          </p:cNvPr>
          <p:cNvSpPr txBox="1"/>
          <p:nvPr/>
        </p:nvSpPr>
        <p:spPr>
          <a:xfrm>
            <a:off x="2561088" y="4613271"/>
            <a:ext cx="101526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프로세스</a:t>
            </a:r>
            <a:r>
              <a:rPr lang="en-US" altLang="ko-KR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수행 절차 </a:t>
            </a:r>
            <a:endParaRPr lang="en-US" altLang="ko-KR" sz="1500" b="1" i="1" noProof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3B522-D73C-4532-B532-C6AE5A5DE343}"/>
              </a:ext>
            </a:extLst>
          </p:cNvPr>
          <p:cNvSpPr txBox="1"/>
          <p:nvPr/>
        </p:nvSpPr>
        <p:spPr>
          <a:xfrm>
            <a:off x="5607418" y="4613271"/>
            <a:ext cx="101526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766"/>
            <a:r>
              <a:rPr lang="ko-KR" altLang="en-US" sz="1500" b="1" i="1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자체 평가 의견</a:t>
            </a:r>
            <a:endParaRPr lang="en-US" sz="1500" b="1" i="1" noProof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r>
              <a:rPr lang="en-US" altLang="ko-KR"/>
              <a:t>(1)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30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790E2A-BE5D-4BCB-9F66-F4052B5E6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4879211" cy="49499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6140F-1CDF-4A11-C980-ECF921F1EEC6}"/>
              </a:ext>
            </a:extLst>
          </p:cNvPr>
          <p:cNvSpPr txBox="1"/>
          <p:nvPr/>
        </p:nvSpPr>
        <p:spPr>
          <a:xfrm>
            <a:off x="5868144" y="407283"/>
            <a:ext cx="2778375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Robotic Enterprise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252778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r>
              <a:rPr lang="en-US" altLang="ko-KR"/>
              <a:t>(2)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31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4C26D5-1119-90C5-2BF8-83B979173818}"/>
              </a:ext>
            </a:extLst>
          </p:cNvPr>
          <p:cNvSpPr/>
          <p:nvPr/>
        </p:nvSpPr>
        <p:spPr>
          <a:xfrm>
            <a:off x="899592" y="1556793"/>
            <a:ext cx="4824536" cy="1224136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D9251-7BDF-5476-CB38-B2BEA2EAF545}"/>
              </a:ext>
            </a:extLst>
          </p:cNvPr>
          <p:cNvSpPr txBox="1"/>
          <p:nvPr/>
        </p:nvSpPr>
        <p:spPr>
          <a:xfrm>
            <a:off x="1113868" y="1650286"/>
            <a:ext cx="439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작년</a:t>
            </a:r>
            <a:r>
              <a:rPr lang="en-US" altLang="ko-KR" sz="1600"/>
              <a:t> </a:t>
            </a:r>
            <a:r>
              <a:rPr lang="ko-KR" altLang="en-US" sz="1600"/>
              <a:t>올해 한 번에 다운로드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1A684-D0EB-9A49-23D7-BAFCBF2D84AA}"/>
              </a:ext>
            </a:extLst>
          </p:cNvPr>
          <p:cNvSpPr txBox="1"/>
          <p:nvPr/>
        </p:nvSpPr>
        <p:spPr>
          <a:xfrm>
            <a:off x="2019040" y="2152520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작년 올해 일반회계 통합</a:t>
            </a:r>
            <a:endParaRPr lang="en-US" altLang="ko-KR" sz="1600"/>
          </a:p>
          <a:p>
            <a:pPr algn="ctr"/>
            <a:r>
              <a:rPr lang="ko-KR" altLang="en-US" sz="1600"/>
              <a:t>작년 올해 기타 통합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772410-88EE-3EA1-992D-351C0D064B25}"/>
              </a:ext>
            </a:extLst>
          </p:cNvPr>
          <p:cNvCxnSpPr>
            <a:cxnSpLocks/>
          </p:cNvCxnSpPr>
          <p:nvPr/>
        </p:nvCxnSpPr>
        <p:spPr>
          <a:xfrm>
            <a:off x="899592" y="2060848"/>
            <a:ext cx="4824536" cy="0"/>
          </a:xfrm>
          <a:prstGeom prst="line">
            <a:avLst/>
          </a:prstGeom>
          <a:ln w="38100">
            <a:solidFill>
              <a:srgbClr val="77DAF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C38A47A-A4DC-3C13-2A79-95A5C619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4" y="2925235"/>
            <a:ext cx="5421650" cy="29221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CD3C8-7EE3-B65A-FFCF-25DF19F22449}"/>
              </a:ext>
            </a:extLst>
          </p:cNvPr>
          <p:cNvSpPr/>
          <p:nvPr/>
        </p:nvSpPr>
        <p:spPr>
          <a:xfrm>
            <a:off x="1472407" y="3480742"/>
            <a:ext cx="2379513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9FB79D-059C-34A0-FCDB-33A2455F5B38}"/>
              </a:ext>
            </a:extLst>
          </p:cNvPr>
          <p:cNvSpPr/>
          <p:nvPr/>
        </p:nvSpPr>
        <p:spPr>
          <a:xfrm>
            <a:off x="1480233" y="4664086"/>
            <a:ext cx="2379513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50D5B-185E-AB5D-EE22-FC783D9598BE}"/>
              </a:ext>
            </a:extLst>
          </p:cNvPr>
          <p:cNvSpPr txBox="1"/>
          <p:nvPr/>
        </p:nvSpPr>
        <p:spPr>
          <a:xfrm>
            <a:off x="6720922" y="548680"/>
            <a:ext cx="1531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>
                <a:latin typeface="+mn-ea"/>
              </a:rPr>
              <a:t>모듈화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331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r>
              <a:rPr lang="en-US" altLang="ko-KR"/>
              <a:t>(2)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4C26D5-1119-90C5-2BF8-83B979173818}"/>
              </a:ext>
            </a:extLst>
          </p:cNvPr>
          <p:cNvSpPr/>
          <p:nvPr/>
        </p:nvSpPr>
        <p:spPr>
          <a:xfrm>
            <a:off x="899592" y="1556793"/>
            <a:ext cx="4824536" cy="1224136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D9251-7BDF-5476-CB38-B2BEA2EAF545}"/>
              </a:ext>
            </a:extLst>
          </p:cNvPr>
          <p:cNvSpPr txBox="1"/>
          <p:nvPr/>
        </p:nvSpPr>
        <p:spPr>
          <a:xfrm>
            <a:off x="1113868" y="1650286"/>
            <a:ext cx="439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년도를 나눠서 다운로드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1A684-D0EB-9A49-23D7-BAFCBF2D84AA}"/>
              </a:ext>
            </a:extLst>
          </p:cNvPr>
          <p:cNvSpPr txBox="1"/>
          <p:nvPr/>
        </p:nvSpPr>
        <p:spPr>
          <a:xfrm>
            <a:off x="1999376" y="2132856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해당 년도 일반회계 출력</a:t>
            </a:r>
            <a:endParaRPr lang="en-US" altLang="ko-KR" sz="1600"/>
          </a:p>
          <a:p>
            <a:pPr algn="ctr"/>
            <a:r>
              <a:rPr lang="ko-KR" altLang="en-US" sz="1600"/>
              <a:t>해당 년도 기타 출력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772410-88EE-3EA1-992D-351C0D064B25}"/>
              </a:ext>
            </a:extLst>
          </p:cNvPr>
          <p:cNvCxnSpPr>
            <a:cxnSpLocks/>
          </p:cNvCxnSpPr>
          <p:nvPr/>
        </p:nvCxnSpPr>
        <p:spPr>
          <a:xfrm>
            <a:off x="899592" y="2060848"/>
            <a:ext cx="4824536" cy="0"/>
          </a:xfrm>
          <a:prstGeom prst="line">
            <a:avLst/>
          </a:prstGeom>
          <a:ln w="38100">
            <a:solidFill>
              <a:srgbClr val="77DAF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C38A47A-A4DC-3C13-2A79-95A5C619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4" y="2925235"/>
            <a:ext cx="5421650" cy="29221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CD3C8-7EE3-B65A-FFCF-25DF19F22449}"/>
              </a:ext>
            </a:extLst>
          </p:cNvPr>
          <p:cNvSpPr/>
          <p:nvPr/>
        </p:nvSpPr>
        <p:spPr>
          <a:xfrm>
            <a:off x="1472407" y="3480742"/>
            <a:ext cx="1213643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9FB79D-059C-34A0-FCDB-33A2455F5B38}"/>
              </a:ext>
            </a:extLst>
          </p:cNvPr>
          <p:cNvSpPr/>
          <p:nvPr/>
        </p:nvSpPr>
        <p:spPr>
          <a:xfrm>
            <a:off x="1480233" y="4664086"/>
            <a:ext cx="1205817" cy="104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E8CF3-47D2-538B-6A13-90EBE7681E3C}"/>
              </a:ext>
            </a:extLst>
          </p:cNvPr>
          <p:cNvSpPr txBox="1"/>
          <p:nvPr/>
        </p:nvSpPr>
        <p:spPr>
          <a:xfrm>
            <a:off x="6720922" y="548680"/>
            <a:ext cx="1531456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>
                <a:latin typeface="+mn-ea"/>
              </a:rPr>
              <a:t>모듈화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7658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r>
              <a:rPr lang="en-US" altLang="ko-KR"/>
              <a:t>(3)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33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F4B5B4-77DA-680F-DDB3-61A4ED63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Dic_CategoryColumns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76350-ABF7-9256-4B20-FB0A6639AAEA}"/>
              </a:ext>
            </a:extLst>
          </p:cNvPr>
          <p:cNvSpPr txBox="1"/>
          <p:nvPr/>
        </p:nvSpPr>
        <p:spPr>
          <a:xfrm>
            <a:off x="899592" y="2060848"/>
            <a:ext cx="48245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- </a:t>
            </a:r>
            <a:r>
              <a:rPr lang="en-US" altLang="ko-KR" sz="20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Category_Keys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(</a:t>
            </a:r>
            <a:r>
              <a:rPr lang="ko-KR" altLang="en-US" sz="2000">
                <a:latin typeface="+mn-ea"/>
              </a:rPr>
              <a:t>외화</a:t>
            </a:r>
            <a:r>
              <a:rPr lang="en-US" altLang="ko-KR" sz="2000">
                <a:latin typeface="+mn-ea"/>
              </a:rPr>
              <a:t>),(</a:t>
            </a:r>
            <a:r>
              <a:rPr lang="ko-KR" altLang="en-US" sz="2000">
                <a:latin typeface="+mn-ea"/>
              </a:rPr>
              <a:t>총액</a:t>
            </a:r>
            <a:r>
              <a:rPr lang="en-US" altLang="ko-KR" sz="2000">
                <a:latin typeface="+mn-ea"/>
              </a:rPr>
              <a:t>),(</a:t>
            </a:r>
            <a:r>
              <a:rPr lang="ko-KR" altLang="en-US" sz="2000">
                <a:latin typeface="+mn-ea"/>
              </a:rPr>
              <a:t>총지출</a:t>
            </a:r>
            <a:r>
              <a:rPr lang="en-US" altLang="ko-KR" sz="2000">
                <a:latin typeface="+mn-ea"/>
              </a:rPr>
              <a:t>),(</a:t>
            </a:r>
            <a:r>
              <a:rPr lang="ko-KR" altLang="en-US" sz="2000">
                <a:latin typeface="+mn-ea"/>
              </a:rPr>
              <a:t>추경포함</a:t>
            </a:r>
            <a:r>
              <a:rPr lang="en-US" altLang="ko-KR" sz="2000">
                <a:latin typeface="+mn-ea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E770E-3E94-5ED6-DCB4-34E41D4B37CF}"/>
              </a:ext>
            </a:extLst>
          </p:cNvPr>
          <p:cNvSpPr txBox="1"/>
          <p:nvPr/>
        </p:nvSpPr>
        <p:spPr>
          <a:xfrm>
            <a:off x="899592" y="3248086"/>
            <a:ext cx="8352928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- </a:t>
            </a:r>
            <a:r>
              <a:rPr lang="en-US" altLang="ko-KR" sz="20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Category_ColumnValues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달러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달러</a:t>
            </a:r>
            <a:r>
              <a:rPr lang="en-US" altLang="ko-KR" sz="2000">
                <a:latin typeface="+mn-ea"/>
              </a:rPr>
              <a:t>)/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)/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전년도국회확정금액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)/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본예산금액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추경정부안금액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추경국회확정금액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6B6EB-CD7A-F211-5A27-0ACA86A0BFDA}"/>
              </a:ext>
            </a:extLst>
          </p:cNvPr>
          <p:cNvSpPr txBox="1"/>
          <p:nvPr/>
        </p:nvSpPr>
        <p:spPr>
          <a:xfrm>
            <a:off x="6720922" y="548680"/>
            <a:ext cx="2171558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>
                <a:latin typeface="+mn-ea"/>
              </a:rPr>
              <a:t>Config</a:t>
            </a:r>
            <a:r>
              <a:rPr lang="ko-KR" altLang="en-US" sz="2000">
                <a:latin typeface="+mn-ea"/>
              </a:rPr>
              <a:t> 파일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4361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중 어려웠던 점</a:t>
            </a:r>
            <a:r>
              <a:rPr lang="en-US" altLang="ko-KR"/>
              <a:t>(3)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F4B5B4-77DA-680F-DDB3-61A4ED63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Dic_CategoryColumns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76350-ABF7-9256-4B20-FB0A6639AAEA}"/>
              </a:ext>
            </a:extLst>
          </p:cNvPr>
          <p:cNvSpPr txBox="1"/>
          <p:nvPr/>
        </p:nvSpPr>
        <p:spPr>
          <a:xfrm>
            <a:off x="755576" y="2079116"/>
            <a:ext cx="8244408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외화</a:t>
            </a:r>
            <a:r>
              <a:rPr lang="en-US" altLang="ko-KR" sz="2000">
                <a:latin typeface="+mn-ea"/>
              </a:rPr>
              <a:t>) :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달러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달러</a:t>
            </a:r>
            <a:r>
              <a:rPr lang="en-US" altLang="ko-KR" sz="200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총액</a:t>
            </a:r>
            <a:r>
              <a:rPr lang="en-US" altLang="ko-KR" sz="2000">
                <a:latin typeface="+mn-ea"/>
              </a:rPr>
              <a:t>) :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총지출</a:t>
            </a:r>
            <a:r>
              <a:rPr lang="en-US" altLang="ko-KR" sz="2000">
                <a:latin typeface="+mn-ea"/>
              </a:rPr>
              <a:t>) :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</a:t>
            </a:r>
            <a:r>
              <a:rPr lang="ko-KR" altLang="en-US" sz="2000">
                <a:latin typeface="+mn-ea"/>
              </a:rPr>
              <a:t>전년도국회확정금액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추경포함</a:t>
            </a:r>
            <a:r>
              <a:rPr lang="en-US" altLang="ko-KR" sz="2000">
                <a:latin typeface="+mn-ea"/>
              </a:rPr>
              <a:t>) :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 </a:t>
            </a:r>
            <a:r>
              <a:rPr lang="ko-KR" altLang="en-US" sz="2000">
                <a:latin typeface="+mn-ea"/>
              </a:rPr>
              <a:t>본예산금액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추경정부안금액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),</a:t>
            </a:r>
            <a:r>
              <a:rPr lang="ko-KR" altLang="en-US" sz="2000">
                <a:latin typeface="+mn-ea"/>
              </a:rPr>
              <a:t>추경국회확정금액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천원</a:t>
            </a:r>
            <a:r>
              <a:rPr lang="en-US" altLang="ko-KR" sz="2000"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6B6EB-CD7A-F211-5A27-0ACA86A0BFDA}"/>
              </a:ext>
            </a:extLst>
          </p:cNvPr>
          <p:cNvSpPr txBox="1"/>
          <p:nvPr/>
        </p:nvSpPr>
        <p:spPr>
          <a:xfrm>
            <a:off x="6720922" y="548680"/>
            <a:ext cx="2171558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>
                <a:latin typeface="+mn-ea"/>
              </a:rPr>
              <a:t>Config</a:t>
            </a:r>
            <a:r>
              <a:rPr lang="ko-KR" altLang="en-US" sz="2000">
                <a:latin typeface="+mn-ea"/>
              </a:rPr>
              <a:t> 파일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3693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프로젝트 소감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4869B-FD31-045F-43C7-3A8C5F264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658219"/>
            <a:ext cx="7886700" cy="38934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noProof="1"/>
              <a:t>변수명</a:t>
            </a:r>
            <a:r>
              <a:rPr lang="en-US" altLang="ko-KR" noProof="1"/>
              <a:t>, </a:t>
            </a:r>
            <a:r>
              <a:rPr lang="ko-KR" altLang="en-US" noProof="1"/>
              <a:t>인수명</a:t>
            </a:r>
            <a:r>
              <a:rPr lang="en-US" altLang="ko-KR" noProof="1"/>
              <a:t>, </a:t>
            </a:r>
            <a:r>
              <a:rPr lang="ko-KR" altLang="en-US" noProof="1"/>
              <a:t>프로젝트명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개발규칙</a:t>
            </a:r>
            <a:r>
              <a:rPr lang="ko-KR" altLang="en-US" noProof="1"/>
              <a:t>에 맞춰서 </a:t>
            </a:r>
            <a:br>
              <a:rPr lang="en-US" altLang="ko-KR" noProof="1"/>
            </a:br>
            <a:r>
              <a:rPr lang="ko-KR" altLang="en-US" noProof="1"/>
              <a:t>개발해야 하는 조건이 어려웠음</a:t>
            </a:r>
            <a:endParaRPr lang="en-US" noProof="1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accent5">
                    <a:lumMod val="75000"/>
                  </a:schemeClr>
                </a:solidFill>
              </a:rPr>
              <a:t>Config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파일</a:t>
            </a:r>
            <a:r>
              <a:rPr lang="ko-KR" altLang="en-US" noProof="1"/>
              <a:t>로 유동적인 값을 따로 관리하는 어색함</a:t>
            </a:r>
            <a:endParaRPr lang="en-US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협업을 위한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로그와 주석</a:t>
            </a:r>
            <a:r>
              <a:rPr lang="ko-KR" altLang="en-US" noProof="1"/>
              <a:t>의 중요성</a:t>
            </a:r>
            <a:endParaRPr lang="en-US" altLang="ko-KR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기초체력인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설계와 모듈화</a:t>
            </a:r>
            <a:r>
              <a:rPr lang="ko-KR" altLang="en-US" noProof="1"/>
              <a:t>의 중요성</a:t>
            </a:r>
            <a:br>
              <a:rPr lang="en-US" altLang="ko-KR" noProof="1"/>
            </a:br>
            <a:endParaRPr lang="en-US" altLang="ko-KR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한줄평 </a:t>
            </a:r>
            <a:r>
              <a:rPr lang="en-US" altLang="ko-KR" noProof="1"/>
              <a:t>: </a:t>
            </a:r>
            <a:r>
              <a:rPr lang="ko-KR" altLang="en-US" noProof="1"/>
              <a:t>개발자의 가장 중요한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역량</a:t>
            </a:r>
            <a:r>
              <a:rPr lang="en-US" altLang="ko-KR" noProof="1"/>
              <a:t>? </a:t>
            </a:r>
            <a:r>
              <a:rPr lang="ko-KR" altLang="en-US" noProof="1"/>
              <a:t>검색능력 </a:t>
            </a:r>
            <a:r>
              <a:rPr lang="en-US" altLang="ko-KR" noProof="1"/>
              <a:t>-&gt;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설계</a:t>
            </a:r>
            <a:r>
              <a:rPr lang="en-US" altLang="ko-KR" b="1" noProof="1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b="1" noProof="1">
                <a:solidFill>
                  <a:schemeClr val="accent5">
                    <a:lumMod val="75000"/>
                  </a:schemeClr>
                </a:solidFill>
              </a:rPr>
              <a:t>모듈화</a:t>
            </a:r>
            <a:endParaRPr lang="en-US" altLang="ko-KR" b="1" noProof="1">
              <a:solidFill>
                <a:schemeClr val="accent5">
                  <a:lumMod val="75000"/>
                </a:schemeClr>
              </a:solidFill>
            </a:endParaRPr>
          </a:p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39314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그림 6" descr="텍스트, 현미경, 실내이(가) 표시된 사진&#10;&#10;자동 생성된 설명">
            <a:extLst>
              <a:ext uri="{FF2B5EF4-FFF2-40B4-BE49-F238E27FC236}">
                <a16:creationId xmlns:a16="http://schemas.microsoft.com/office/drawing/2014/main" id="{EDBEE974-3428-A451-5CC5-606686F1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32656"/>
            <a:ext cx="4114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78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시연 동영상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동영상 시청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4995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시연 동영상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38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3배속 편집">
            <a:hlinkClick r:id="" action="ppaction://media"/>
            <a:extLst>
              <a:ext uri="{FF2B5EF4-FFF2-40B4-BE49-F238E27FC236}">
                <a16:creationId xmlns:a16="http://schemas.microsoft.com/office/drawing/2014/main" id="{937EA0E0-CE4C-2192-D4AA-10EB623AC9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063" y="1628800"/>
            <a:ext cx="7126287" cy="3889375"/>
          </a:xfrm>
        </p:spPr>
      </p:pic>
    </p:spTree>
    <p:extLst>
      <p:ext uri="{BB962C8B-B14F-4D97-AF65-F5344CB8AC3E}">
        <p14:creationId xmlns:p14="http://schemas.microsoft.com/office/powerpoint/2010/main" val="35502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959552" y="2944564"/>
            <a:ext cx="5224895" cy="968871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44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151AE3-EBBB-4FBB-B795-AAA590724D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noProof="1"/>
              <a:t>프로젝트 개요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noProof="1"/>
              <a:t>프로젝트 명 </a:t>
            </a:r>
            <a:r>
              <a:rPr lang="en-US" altLang="ko-KR" noProof="1"/>
              <a:t>: RPA </a:t>
            </a:r>
            <a:r>
              <a:rPr lang="ko-KR" altLang="en-US" noProof="1"/>
              <a:t>전문개발자과정</a:t>
            </a:r>
            <a:endParaRPr lang="en-US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프로젝트 개발기간 </a:t>
            </a:r>
            <a:r>
              <a:rPr lang="en-US" altLang="ko-KR" noProof="1"/>
              <a:t>: </a:t>
            </a:r>
            <a:r>
              <a:rPr lang="ko-KR" altLang="en-US" noProof="1"/>
              <a:t>총 </a:t>
            </a:r>
            <a:r>
              <a:rPr lang="en-US" altLang="ko-KR" noProof="1"/>
              <a:t>4</a:t>
            </a:r>
            <a:r>
              <a:rPr lang="ko-KR" altLang="en-US" noProof="1"/>
              <a:t>일</a:t>
            </a:r>
            <a:r>
              <a:rPr lang="en-US" altLang="ko-KR" noProof="1"/>
              <a:t>, 32H</a:t>
            </a:r>
            <a:endParaRPr lang="en-US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프로세스 명 </a:t>
            </a:r>
            <a:r>
              <a:rPr lang="en-US" altLang="ko-KR" noProof="1"/>
              <a:t>: KS </a:t>
            </a:r>
            <a:r>
              <a:rPr lang="ko-KR" altLang="en-US" noProof="1"/>
              <a:t>재정통계자료 작성</a:t>
            </a:r>
            <a:endParaRPr lang="en-US" altLang="ko-KR" noProof="1"/>
          </a:p>
          <a:p>
            <a:pPr>
              <a:lnSpc>
                <a:spcPct val="150000"/>
              </a:lnSpc>
            </a:pPr>
            <a:r>
              <a:rPr lang="ko-KR" altLang="en-US" noProof="1"/>
              <a:t>수행시스템 </a:t>
            </a:r>
            <a:r>
              <a:rPr lang="en-US" altLang="ko-KR" noProof="1"/>
              <a:t>: </a:t>
            </a:r>
            <a:r>
              <a:rPr lang="ko-KR" altLang="en-US" noProof="1"/>
              <a:t>기획재정부 재정통계 </a:t>
            </a:r>
            <a:r>
              <a:rPr lang="en-US" altLang="ko-KR" noProof="1"/>
              <a:t>DB(Web)</a:t>
            </a:r>
            <a:br>
              <a:rPr lang="en-US" altLang="ko-KR" noProof="1"/>
            </a:br>
            <a:r>
              <a:rPr lang="en-US" altLang="ko-KR" noProof="1"/>
              <a:t>                          Excel / Mail</a:t>
            </a:r>
          </a:p>
          <a:p>
            <a:pPr>
              <a:lnSpc>
                <a:spcPct val="150000"/>
              </a:lnSpc>
            </a:pPr>
            <a:r>
              <a:rPr lang="ko-KR" altLang="en-US" noProof="1"/>
              <a:t>개발담당자 </a:t>
            </a:r>
            <a:r>
              <a:rPr lang="en-US" altLang="ko-KR" noProof="1"/>
              <a:t>: </a:t>
            </a:r>
            <a:r>
              <a:rPr lang="ko-KR" altLang="en-US" noProof="1"/>
              <a:t>김영원</a:t>
            </a:r>
            <a:endParaRPr lang="en-US" altLang="ko-KR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 noProof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4</a:t>
            </a:fld>
            <a:endParaRPr lang="en-US" noProof="1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CF57B-2B72-4794-A6BB-C0BD3E7D8FA3}"/>
              </a:ext>
            </a:extLst>
          </p:cNvPr>
          <p:cNvSpPr/>
          <p:nvPr/>
        </p:nvSpPr>
        <p:spPr>
          <a:xfrm>
            <a:off x="7136028" y="774840"/>
            <a:ext cx="2007972" cy="5089773"/>
          </a:xfrm>
          <a:custGeom>
            <a:avLst/>
            <a:gdLst>
              <a:gd name="connsiteX0" fmla="*/ 2007972 w 2007972"/>
              <a:gd name="connsiteY0" fmla="*/ 0 h 5089773"/>
              <a:gd name="connsiteX1" fmla="*/ 2007972 w 2007972"/>
              <a:gd name="connsiteY1" fmla="*/ 5089773 h 5089773"/>
              <a:gd name="connsiteX2" fmla="*/ 1840635 w 2007972"/>
              <a:gd name="connsiteY2" fmla="*/ 5046746 h 5089773"/>
              <a:gd name="connsiteX3" fmla="*/ 0 w 2007972"/>
              <a:gd name="connsiteY3" fmla="*/ 2544886 h 5089773"/>
              <a:gd name="connsiteX4" fmla="*/ 1840635 w 2007972"/>
              <a:gd name="connsiteY4" fmla="*/ 43027 h 508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972" h="5089773">
                <a:moveTo>
                  <a:pt x="2007972" y="0"/>
                </a:moveTo>
                <a:lnTo>
                  <a:pt x="2007972" y="5089773"/>
                </a:lnTo>
                <a:lnTo>
                  <a:pt x="1840635" y="5046746"/>
                </a:lnTo>
                <a:cubicBezTo>
                  <a:pt x="774265" y="4715070"/>
                  <a:pt x="0" y="3720397"/>
                  <a:pt x="0" y="2544886"/>
                </a:cubicBezTo>
                <a:cubicBezTo>
                  <a:pt x="0" y="1369375"/>
                  <a:pt x="774265" y="374702"/>
                  <a:pt x="1840635" y="43027"/>
                </a:cubicBezTo>
                <a:close/>
              </a:path>
            </a:pathLst>
          </a:custGeom>
          <a:solidFill>
            <a:srgbClr val="4ACEE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6069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프로세스 수행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프로세스 수행 절차 및 예외 처리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5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22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프로세스 </a:t>
            </a:r>
            <a:br>
              <a:rPr lang="en-US" altLang="ko-KR"/>
            </a:br>
            <a:r>
              <a:rPr lang="ko-KR" altLang="en-US"/>
              <a:t>수행 절차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프로세스 분석 및 세부설명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789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분석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8AA7464-BAB2-B2A7-D835-501D4D40BFBF}"/>
              </a:ext>
            </a:extLst>
          </p:cNvPr>
          <p:cNvSpPr/>
          <p:nvPr/>
        </p:nvSpPr>
        <p:spPr>
          <a:xfrm>
            <a:off x="599971" y="1823611"/>
            <a:ext cx="1093786" cy="874438"/>
          </a:xfrm>
          <a:prstGeom prst="round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01A97B-6FFE-9188-1C78-31B810D31BA3}"/>
              </a:ext>
            </a:extLst>
          </p:cNvPr>
          <p:cNvSpPr/>
          <p:nvPr/>
        </p:nvSpPr>
        <p:spPr>
          <a:xfrm>
            <a:off x="6985835" y="4918320"/>
            <a:ext cx="1093786" cy="874438"/>
          </a:xfrm>
          <a:prstGeom prst="round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56EF93-AA5D-7B06-AC48-AD3CB5FD01C6}"/>
              </a:ext>
            </a:extLst>
          </p:cNvPr>
          <p:cNvSpPr/>
          <p:nvPr/>
        </p:nvSpPr>
        <p:spPr>
          <a:xfrm>
            <a:off x="2411759" y="1772816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67CE20-FC24-11F0-7B20-8AE9E06F333F}"/>
              </a:ext>
            </a:extLst>
          </p:cNvPr>
          <p:cNvSpPr/>
          <p:nvPr/>
        </p:nvSpPr>
        <p:spPr>
          <a:xfrm>
            <a:off x="4576766" y="1772816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E718E2-59E9-E96B-1673-5A8C5E9352C8}"/>
              </a:ext>
            </a:extLst>
          </p:cNvPr>
          <p:cNvSpPr/>
          <p:nvPr/>
        </p:nvSpPr>
        <p:spPr>
          <a:xfrm>
            <a:off x="6643141" y="1772816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2BB847-0DF4-598E-53ED-B4727BC7B5C5}"/>
              </a:ext>
            </a:extLst>
          </p:cNvPr>
          <p:cNvSpPr/>
          <p:nvPr/>
        </p:nvSpPr>
        <p:spPr>
          <a:xfrm>
            <a:off x="2409152" y="3399662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5255AC-D5AC-A6B3-D61B-73D1A7A4B925}"/>
              </a:ext>
            </a:extLst>
          </p:cNvPr>
          <p:cNvSpPr/>
          <p:nvPr/>
        </p:nvSpPr>
        <p:spPr>
          <a:xfrm>
            <a:off x="4574159" y="3399662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3A249-0E57-D128-025E-072B5A7AAF34}"/>
              </a:ext>
            </a:extLst>
          </p:cNvPr>
          <p:cNvSpPr/>
          <p:nvPr/>
        </p:nvSpPr>
        <p:spPr>
          <a:xfrm>
            <a:off x="6640534" y="3399662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86F1CE-F019-9080-82A2-3530B924609F}"/>
              </a:ext>
            </a:extLst>
          </p:cNvPr>
          <p:cNvSpPr/>
          <p:nvPr/>
        </p:nvSpPr>
        <p:spPr>
          <a:xfrm>
            <a:off x="2442282" y="4866047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114D78-C97A-C352-68CA-C2A8786ACB3D}"/>
              </a:ext>
            </a:extLst>
          </p:cNvPr>
          <p:cNvSpPr/>
          <p:nvPr/>
        </p:nvSpPr>
        <p:spPr>
          <a:xfrm>
            <a:off x="4607289" y="4866047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83A7A-F46E-F0F6-B6CD-73880BE60B47}"/>
              </a:ext>
            </a:extLst>
          </p:cNvPr>
          <p:cNvSpPr txBox="1"/>
          <p:nvPr/>
        </p:nvSpPr>
        <p:spPr>
          <a:xfrm>
            <a:off x="599971" y="2124578"/>
            <a:ext cx="1093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시작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FC681-5928-0716-12C5-F495FAC8EEB2}"/>
              </a:ext>
            </a:extLst>
          </p:cNvPr>
          <p:cNvSpPr txBox="1"/>
          <p:nvPr/>
        </p:nvSpPr>
        <p:spPr>
          <a:xfrm>
            <a:off x="2371703" y="2106941"/>
            <a:ext cx="1564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템플릿 내용 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DB1F08-9D6B-DAA9-1EE6-7B23237545E1}"/>
              </a:ext>
            </a:extLst>
          </p:cNvPr>
          <p:cNvSpPr txBox="1"/>
          <p:nvPr/>
        </p:nvSpPr>
        <p:spPr>
          <a:xfrm>
            <a:off x="4490160" y="1898248"/>
            <a:ext cx="1656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기획재정부</a:t>
            </a:r>
            <a:endParaRPr lang="en-US" altLang="ko-KR" sz="1400"/>
          </a:p>
          <a:p>
            <a:pPr algn="ctr"/>
            <a:r>
              <a:rPr lang="ko-KR" altLang="en-US" sz="1400"/>
              <a:t>상세재정통계</a:t>
            </a:r>
            <a:r>
              <a:rPr lang="en-US" altLang="ko-KR" sz="1400"/>
              <a:t>DB</a:t>
            </a:r>
          </a:p>
          <a:p>
            <a:pPr algn="ctr"/>
            <a:r>
              <a:rPr lang="ko-KR" altLang="en-US" sz="1400"/>
              <a:t>접속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463442-CE95-FBEE-C7C5-4A0A15B59381}"/>
              </a:ext>
            </a:extLst>
          </p:cNvPr>
          <p:cNvSpPr txBox="1"/>
          <p:nvPr/>
        </p:nvSpPr>
        <p:spPr>
          <a:xfrm>
            <a:off x="6548897" y="2006871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(</a:t>
            </a:r>
            <a:r>
              <a:rPr lang="ko-KR" altLang="en-US" sz="1400"/>
              <a:t>예산</a:t>
            </a:r>
            <a:r>
              <a:rPr lang="en-US" altLang="ko-KR" sz="1400"/>
              <a:t>)</a:t>
            </a:r>
          </a:p>
          <a:p>
            <a:pPr algn="ctr"/>
            <a:r>
              <a:rPr lang="ko-KR" altLang="en-US" sz="1400"/>
              <a:t>세출</a:t>
            </a:r>
            <a:r>
              <a:rPr lang="en-US" altLang="ko-KR" sz="1400"/>
              <a:t>/</a:t>
            </a:r>
            <a:r>
              <a:rPr lang="ko-KR" altLang="en-US" sz="1400"/>
              <a:t>지출 선택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BF36C3-C387-2FC8-34DB-C2B162D1F6C5}"/>
              </a:ext>
            </a:extLst>
          </p:cNvPr>
          <p:cNvSpPr txBox="1"/>
          <p:nvPr/>
        </p:nvSpPr>
        <p:spPr>
          <a:xfrm>
            <a:off x="2329921" y="3645024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해당 항목</a:t>
            </a:r>
            <a:endParaRPr lang="en-US" altLang="ko-KR" sz="1400"/>
          </a:p>
          <a:p>
            <a:pPr algn="ctr"/>
            <a:r>
              <a:rPr lang="ko-KR" altLang="en-US" sz="1400"/>
              <a:t>자료 다운로드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5B806-0CD1-5F76-248B-6953512B4DED}"/>
              </a:ext>
            </a:extLst>
          </p:cNvPr>
          <p:cNvSpPr txBox="1"/>
          <p:nvPr/>
        </p:nvSpPr>
        <p:spPr>
          <a:xfrm>
            <a:off x="4480329" y="3759463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데이터 필터링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B3441C-E437-0A54-2ABD-2A2C135EBAE4}"/>
              </a:ext>
            </a:extLst>
          </p:cNvPr>
          <p:cNvSpPr txBox="1"/>
          <p:nvPr/>
        </p:nvSpPr>
        <p:spPr>
          <a:xfrm>
            <a:off x="6548897" y="3658540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재정통계보고서 작성</a:t>
            </a:r>
            <a:endParaRPr lang="en-US" altLang="ko-KR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555154-469F-2DD3-653C-2BB0FD325D3F}"/>
              </a:ext>
            </a:extLst>
          </p:cNvPr>
          <p:cNvSpPr txBox="1"/>
          <p:nvPr/>
        </p:nvSpPr>
        <p:spPr>
          <a:xfrm>
            <a:off x="2367126" y="5128196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재정통계보고서 비고 작성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6C1D1-DFF7-FEE9-1DE6-220277A74FA5}"/>
              </a:ext>
            </a:extLst>
          </p:cNvPr>
          <p:cNvSpPr txBox="1"/>
          <p:nvPr/>
        </p:nvSpPr>
        <p:spPr>
          <a:xfrm>
            <a:off x="4525616" y="5209455"/>
            <a:ext cx="1620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결과파일 송부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67654E-AA4C-9538-2322-71F12F3B9641}"/>
              </a:ext>
            </a:extLst>
          </p:cNvPr>
          <p:cNvSpPr txBox="1"/>
          <p:nvPr/>
        </p:nvSpPr>
        <p:spPr>
          <a:xfrm>
            <a:off x="7082448" y="5206271"/>
            <a:ext cx="91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종료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695D1F-24F0-D0E0-41B5-369F5BC24C9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693757" y="2260830"/>
            <a:ext cx="7180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BD617C4-F04A-5C52-CE32-E8E78248F6F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08335" y="2260830"/>
            <a:ext cx="668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FCC27C-8061-40FF-3A25-AA29D652C8C5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073342" y="2260830"/>
            <a:ext cx="5697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834A4B5-EED7-C258-25BF-FCD11D106B3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4949026" y="957259"/>
            <a:ext cx="650818" cy="4233989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DAD5A53-A9E2-7189-DE3E-1398D703594A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905728" y="3887676"/>
            <a:ext cx="668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E6BC83E-BDDA-3325-712C-C51DFF103C66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070735" y="3887676"/>
            <a:ext cx="56979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70831C27-1E50-2AC5-13FC-1D9F460B8BBC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5400000">
            <a:off x="5044518" y="2521742"/>
            <a:ext cx="490357" cy="4198252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2310A7C-519E-28C0-76EF-2DA3B9F764A9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3938858" y="5354061"/>
            <a:ext cx="668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30DF1A9-863E-F655-AA68-CF1FEF6B9A71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6103865" y="5354061"/>
            <a:ext cx="881970" cy="147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6EB6CE3-D67F-8F25-DD8B-08B8F422E764}"/>
              </a:ext>
            </a:extLst>
          </p:cNvPr>
          <p:cNvSpPr/>
          <p:nvPr/>
        </p:nvSpPr>
        <p:spPr>
          <a:xfrm>
            <a:off x="2249580" y="3289894"/>
            <a:ext cx="5994828" cy="117172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43550B-2E1B-ACC5-966E-A83B4A410305}"/>
              </a:ext>
            </a:extLst>
          </p:cNvPr>
          <p:cNvSpPr txBox="1"/>
          <p:nvPr/>
        </p:nvSpPr>
        <p:spPr>
          <a:xfrm>
            <a:off x="1475656" y="3738518"/>
            <a:ext cx="800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293231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8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E409A8-8534-DFE9-36B8-F1956916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8" y="2301765"/>
            <a:ext cx="2689860" cy="208788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864E2FB-E2F3-5869-BDAB-FBBD83D5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976592"/>
            <a:ext cx="3133932" cy="5504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F34973-9C7E-106A-8B18-DE5DF7731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286704"/>
            <a:ext cx="4548067" cy="285509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4451B5-9425-529A-A0CB-46DDBA4F633A}"/>
              </a:ext>
            </a:extLst>
          </p:cNvPr>
          <p:cNvSpPr/>
          <p:nvPr/>
        </p:nvSpPr>
        <p:spPr>
          <a:xfrm>
            <a:off x="865262" y="2502728"/>
            <a:ext cx="205055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7E6137-7859-BC1D-4D34-D988B52868A0}"/>
              </a:ext>
            </a:extLst>
          </p:cNvPr>
          <p:cNvSpPr/>
          <p:nvPr/>
        </p:nvSpPr>
        <p:spPr>
          <a:xfrm>
            <a:off x="1697682" y="5014891"/>
            <a:ext cx="2047810" cy="512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86729-FE1E-C73B-9BCA-596BE3852A16}"/>
              </a:ext>
            </a:extLst>
          </p:cNvPr>
          <p:cNvSpPr/>
          <p:nvPr/>
        </p:nvSpPr>
        <p:spPr>
          <a:xfrm>
            <a:off x="4873773" y="4389645"/>
            <a:ext cx="3814245" cy="201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3219C16-619F-301B-5E23-4C9670DA97F8}"/>
              </a:ext>
            </a:extLst>
          </p:cNvPr>
          <p:cNvSpPr/>
          <p:nvPr/>
        </p:nvSpPr>
        <p:spPr>
          <a:xfrm>
            <a:off x="2938664" y="2119950"/>
            <a:ext cx="337192" cy="337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58BF9-A0B6-C421-BB10-A117F24C8428}"/>
              </a:ext>
            </a:extLst>
          </p:cNvPr>
          <p:cNvSpPr txBox="1"/>
          <p:nvPr/>
        </p:nvSpPr>
        <p:spPr>
          <a:xfrm>
            <a:off x="2939640" y="2060848"/>
            <a:ext cx="29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1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9AC162-9BD4-A83E-827A-51D16C1A4DDD}"/>
              </a:ext>
            </a:extLst>
          </p:cNvPr>
          <p:cNvSpPr/>
          <p:nvPr/>
        </p:nvSpPr>
        <p:spPr>
          <a:xfrm>
            <a:off x="3514728" y="4613808"/>
            <a:ext cx="337192" cy="337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723F2D6-2E67-4BDB-9FA4-0966860BE66A}"/>
              </a:ext>
            </a:extLst>
          </p:cNvPr>
          <p:cNvSpPr/>
          <p:nvPr/>
        </p:nvSpPr>
        <p:spPr>
          <a:xfrm>
            <a:off x="8172400" y="3893728"/>
            <a:ext cx="337192" cy="337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7FAA81-F247-59F1-192C-C4E3ED8DF906}"/>
              </a:ext>
            </a:extLst>
          </p:cNvPr>
          <p:cNvSpPr txBox="1"/>
          <p:nvPr/>
        </p:nvSpPr>
        <p:spPr>
          <a:xfrm>
            <a:off x="3521376" y="4551511"/>
            <a:ext cx="29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2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EB5B4D-D3F5-6DB3-BAC2-470935B00B90}"/>
              </a:ext>
            </a:extLst>
          </p:cNvPr>
          <p:cNvSpPr txBox="1"/>
          <p:nvPr/>
        </p:nvSpPr>
        <p:spPr>
          <a:xfrm>
            <a:off x="8180764" y="3839761"/>
            <a:ext cx="29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3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DC9D2DE-97A2-CCE3-598C-75BEA6381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ko-KR" altLang="en-US">
                <a:latin typeface="+mn-ea"/>
              </a:rPr>
              <a:t>파일 다운로드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122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886700" cy="1325563"/>
          </a:xfrm>
        </p:spPr>
        <p:txBody>
          <a:bodyPr/>
          <a:lstStyle/>
          <a:p>
            <a:r>
              <a:rPr lang="ko-KR" altLang="en-US"/>
              <a:t>프로세스 반복 구간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F76EC7-878D-40DB-A762-D319C02C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6"/>
              <a:t>9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B475C1-FE17-EE63-B458-4661F08EFAAD}"/>
              </a:ext>
            </a:extLst>
          </p:cNvPr>
          <p:cNvSpPr/>
          <p:nvPr/>
        </p:nvSpPr>
        <p:spPr>
          <a:xfrm>
            <a:off x="939778" y="3208359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16358-9036-0941-F410-2D5B01E79D2B}"/>
              </a:ext>
            </a:extLst>
          </p:cNvPr>
          <p:cNvSpPr txBox="1"/>
          <p:nvPr/>
        </p:nvSpPr>
        <p:spPr>
          <a:xfrm>
            <a:off x="865767" y="3470508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DT</a:t>
            </a:r>
            <a:r>
              <a:rPr lang="ko-KR" altLang="en-US" sz="1400"/>
              <a:t> </a:t>
            </a:r>
            <a:r>
              <a:rPr lang="ko-KR" altLang="en-US" sz="1400" err="1"/>
              <a:t>소관별</a:t>
            </a:r>
            <a:r>
              <a:rPr lang="ko-KR" altLang="en-US" sz="1400"/>
              <a:t> </a:t>
            </a:r>
            <a:endParaRPr lang="en-US" altLang="ko-KR" sz="1400"/>
          </a:p>
          <a:p>
            <a:pPr algn="ctr"/>
            <a:r>
              <a:rPr lang="ko-KR" altLang="en-US" sz="1400"/>
              <a:t>필터링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915B0E-47A3-023F-4959-66C17A134E53}"/>
              </a:ext>
            </a:extLst>
          </p:cNvPr>
          <p:cNvSpPr/>
          <p:nvPr/>
        </p:nvSpPr>
        <p:spPr>
          <a:xfrm>
            <a:off x="3457331" y="2232331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78671-7DFE-FA92-705E-14BC78912AC7}"/>
              </a:ext>
            </a:extLst>
          </p:cNvPr>
          <p:cNvSpPr txBox="1"/>
          <p:nvPr/>
        </p:nvSpPr>
        <p:spPr>
          <a:xfrm>
            <a:off x="3383320" y="2494480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일반회계</a:t>
            </a:r>
            <a:endParaRPr lang="en-US" altLang="ko-KR" sz="1400"/>
          </a:p>
          <a:p>
            <a:pPr algn="ctr"/>
            <a:r>
              <a:rPr lang="en-US" altLang="ko-KR" sz="1400"/>
              <a:t>(</a:t>
            </a:r>
            <a:r>
              <a:rPr lang="en-US" altLang="ko-KR" sz="1400" err="1"/>
              <a:t>GeneralAccounts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E0BA48-B26D-9061-04B1-C06E39FA4BC8}"/>
              </a:ext>
            </a:extLst>
          </p:cNvPr>
          <p:cNvSpPr/>
          <p:nvPr/>
        </p:nvSpPr>
        <p:spPr>
          <a:xfrm>
            <a:off x="3453577" y="4181164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CCEF4-7A4C-9045-7161-AA7AC1DD6CE8}"/>
              </a:ext>
            </a:extLst>
          </p:cNvPr>
          <p:cNvSpPr txBox="1"/>
          <p:nvPr/>
        </p:nvSpPr>
        <p:spPr>
          <a:xfrm>
            <a:off x="3379566" y="4443313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기타</a:t>
            </a:r>
            <a:endParaRPr lang="en-US" altLang="ko-KR" sz="1400"/>
          </a:p>
          <a:p>
            <a:pPr algn="ctr"/>
            <a:r>
              <a:rPr lang="en-US" altLang="ko-KR" sz="1400"/>
              <a:t>(ETC)</a:t>
            </a:r>
            <a:endParaRPr lang="ko-KR" altLang="en-US" sz="1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FC5894-BEBF-CC5A-F11B-475FF1AF4889}"/>
              </a:ext>
            </a:extLst>
          </p:cNvPr>
          <p:cNvSpPr/>
          <p:nvPr/>
        </p:nvSpPr>
        <p:spPr>
          <a:xfrm>
            <a:off x="5977611" y="2223825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59E1F-01EB-C5FF-B269-A37C2F78A5CC}"/>
              </a:ext>
            </a:extLst>
          </p:cNvPr>
          <p:cNvSpPr txBox="1"/>
          <p:nvPr/>
        </p:nvSpPr>
        <p:spPr>
          <a:xfrm>
            <a:off x="5903600" y="2485974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Filtered </a:t>
            </a:r>
            <a:r>
              <a:rPr lang="ko-KR" altLang="en-US" sz="1400"/>
              <a:t>일반회계</a:t>
            </a:r>
            <a:endParaRPr lang="en-US" altLang="ko-KR" sz="1400"/>
          </a:p>
          <a:p>
            <a:pPr algn="ctr"/>
            <a:r>
              <a:rPr lang="ko-KR" altLang="en-US" sz="1400"/>
              <a:t>저장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3C3C1F-47CF-8E3A-0FC3-60C1367EEC80}"/>
              </a:ext>
            </a:extLst>
          </p:cNvPr>
          <p:cNvSpPr/>
          <p:nvPr/>
        </p:nvSpPr>
        <p:spPr>
          <a:xfrm>
            <a:off x="5973857" y="4172658"/>
            <a:ext cx="1496576" cy="976028"/>
          </a:xfrm>
          <a:prstGeom prst="rect">
            <a:avLst/>
          </a:prstGeom>
          <a:noFill/>
          <a:ln w="38100">
            <a:solidFill>
              <a:srgbClr val="77D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D35B-C1FD-262D-40B0-5B10E9040E98}"/>
              </a:ext>
            </a:extLst>
          </p:cNvPr>
          <p:cNvSpPr txBox="1"/>
          <p:nvPr/>
        </p:nvSpPr>
        <p:spPr>
          <a:xfrm>
            <a:off x="5899846" y="4434807"/>
            <a:ext cx="162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Filtered </a:t>
            </a:r>
            <a:r>
              <a:rPr lang="ko-KR" altLang="en-US" sz="1400"/>
              <a:t>기타</a:t>
            </a:r>
            <a:endParaRPr lang="en-US" altLang="ko-KR" sz="1400"/>
          </a:p>
          <a:p>
            <a:pPr algn="ctr"/>
            <a:r>
              <a:rPr lang="ko-KR" altLang="en-US" sz="1400"/>
              <a:t>저장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05AD20E-238F-ACAB-C118-C528A2573416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2436354" y="2720345"/>
            <a:ext cx="1020977" cy="97602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F8C0CD-EBFE-1285-35CC-51002D230CC2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2436354" y="3696373"/>
            <a:ext cx="1017223" cy="97280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A3C342-F368-00F2-370D-D97D0110F373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4953907" y="2711839"/>
            <a:ext cx="1023704" cy="850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2C0C12-9886-6108-5286-C957BC69FD40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950153" y="4660672"/>
            <a:ext cx="1023704" cy="850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AC18D61-F64A-AF85-21A5-9BA0ACB8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40" y="1456053"/>
            <a:ext cx="5337304" cy="572990"/>
          </a:xfrm>
        </p:spPr>
        <p:txBody>
          <a:bodyPr>
            <a:normAutofit/>
          </a:bodyPr>
          <a:lstStyle/>
          <a:p>
            <a:r>
              <a:rPr lang="en-US">
                <a:latin typeface="+mn-ea"/>
              </a:rPr>
              <a:t>DT</a:t>
            </a:r>
            <a:r>
              <a:rPr lang="ko-KR" altLang="en-US">
                <a:latin typeface="+mn-ea"/>
              </a:rPr>
              <a:t> 필터링</a:t>
            </a:r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3712263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CORP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60596</TotalTime>
  <Words>1419</Words>
  <Application>Microsoft Office PowerPoint</Application>
  <PresentationFormat>화면 슬라이드 쇼(4:3)</PresentationFormat>
  <Paragraphs>315</Paragraphs>
  <Slides>39</Slides>
  <Notes>39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맑은 고딕</vt:lpstr>
      <vt:lpstr>Arial</vt:lpstr>
      <vt:lpstr>Arial Black</vt:lpstr>
      <vt:lpstr>Calibri</vt:lpstr>
      <vt:lpstr>Calibri Light</vt:lpstr>
      <vt:lpstr>Open Sans</vt:lpstr>
      <vt:lpstr>SHOWEET-CORPO</vt:lpstr>
      <vt:lpstr>Showeet theme</vt:lpstr>
      <vt:lpstr>1_Blank</vt:lpstr>
      <vt:lpstr>1_Showeet theme</vt:lpstr>
      <vt:lpstr>통계자료 작성 자동화</vt:lpstr>
      <vt:lpstr>프로젝트 소개</vt:lpstr>
      <vt:lpstr>목차</vt:lpstr>
      <vt:lpstr>프로젝트 개요</vt:lpstr>
      <vt:lpstr>프로세스 수행</vt:lpstr>
      <vt:lpstr>프로세스  수행 절차</vt:lpstr>
      <vt:lpstr>프로세스 분석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반복 구간</vt:lpstr>
      <vt:lpstr>프로세스 종료</vt:lpstr>
      <vt:lpstr>프로세스 종료</vt:lpstr>
      <vt:lpstr>프로세스 종료</vt:lpstr>
      <vt:lpstr>프로세스  예외 처리</vt:lpstr>
      <vt:lpstr>프로세스 예외 처리 1</vt:lpstr>
      <vt:lpstr>프로세스 예외 처리 1</vt:lpstr>
      <vt:lpstr>프로세스 예외 처리 2</vt:lpstr>
      <vt:lpstr>프로세스 예외 처리 2</vt:lpstr>
      <vt:lpstr>프로젝트  수행 결과</vt:lpstr>
      <vt:lpstr>프로젝트 수행 결과</vt:lpstr>
      <vt:lpstr>자체  평가 의견</vt:lpstr>
      <vt:lpstr>프로젝트 중 노력한 점</vt:lpstr>
      <vt:lpstr>프로젝트 중 노력한 점</vt:lpstr>
      <vt:lpstr>프로젝트 중 어려웠던 점(1)</vt:lpstr>
      <vt:lpstr>프로젝트 중 어려웠던 점(2)</vt:lpstr>
      <vt:lpstr>프로젝트 중 어려웠던 점(2)</vt:lpstr>
      <vt:lpstr>프로젝트 중 어려웠던 점(3)</vt:lpstr>
      <vt:lpstr>프로젝트 중 어려웠던 점(3)</vt:lpstr>
      <vt:lpstr>프로젝트 소감</vt:lpstr>
      <vt:lpstr>PowerPoint 프레젠테이션</vt:lpstr>
      <vt:lpstr>시연 동영상</vt:lpstr>
      <vt:lpstr>시연 동영상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 - PowerPoint Template</dc:title>
  <dc:creator>showeet.com</dc:creator>
  <dc:description>© Copyright Showeet.com</dc:description>
  <cp:lastModifiedBy>김영원</cp:lastModifiedBy>
  <cp:revision>57</cp:revision>
  <dcterms:created xsi:type="dcterms:W3CDTF">2011-05-09T14:18:21Z</dcterms:created>
  <dcterms:modified xsi:type="dcterms:W3CDTF">2022-11-23T05:46:32Z</dcterms:modified>
  <cp:category>Templates</cp:category>
</cp:coreProperties>
</file>